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8"/>
  </p:notesMasterIdLst>
  <p:sldIdLst>
    <p:sldId id="718" r:id="rId2"/>
    <p:sldId id="778" r:id="rId3"/>
    <p:sldId id="719" r:id="rId4"/>
    <p:sldId id="753" r:id="rId5"/>
    <p:sldId id="720" r:id="rId6"/>
    <p:sldId id="721" r:id="rId7"/>
    <p:sldId id="722" r:id="rId8"/>
    <p:sldId id="723" r:id="rId9"/>
    <p:sldId id="724" r:id="rId10"/>
    <p:sldId id="725" r:id="rId11"/>
    <p:sldId id="726" r:id="rId12"/>
    <p:sldId id="728" r:id="rId13"/>
    <p:sldId id="727" r:id="rId14"/>
    <p:sldId id="729" r:id="rId15"/>
    <p:sldId id="730" r:id="rId16"/>
    <p:sldId id="732" r:id="rId17"/>
    <p:sldId id="731" r:id="rId18"/>
    <p:sldId id="733" r:id="rId19"/>
    <p:sldId id="734" r:id="rId20"/>
    <p:sldId id="735" r:id="rId21"/>
    <p:sldId id="736" r:id="rId22"/>
    <p:sldId id="737" r:id="rId23"/>
    <p:sldId id="738" r:id="rId24"/>
    <p:sldId id="739" r:id="rId25"/>
    <p:sldId id="740" r:id="rId26"/>
    <p:sldId id="741" r:id="rId27"/>
    <p:sldId id="742" r:id="rId28"/>
    <p:sldId id="743" r:id="rId29"/>
    <p:sldId id="747" r:id="rId30"/>
    <p:sldId id="744" r:id="rId31"/>
    <p:sldId id="745" r:id="rId32"/>
    <p:sldId id="746" r:id="rId33"/>
    <p:sldId id="748" r:id="rId34"/>
    <p:sldId id="749" r:id="rId35"/>
    <p:sldId id="750" r:id="rId36"/>
    <p:sldId id="751" r:id="rId37"/>
    <p:sldId id="754" r:id="rId38"/>
    <p:sldId id="755" r:id="rId39"/>
    <p:sldId id="756" r:id="rId40"/>
    <p:sldId id="757" r:id="rId41"/>
    <p:sldId id="779" r:id="rId42"/>
    <p:sldId id="759" r:id="rId43"/>
    <p:sldId id="760" r:id="rId44"/>
    <p:sldId id="761" r:id="rId45"/>
    <p:sldId id="762" r:id="rId46"/>
    <p:sldId id="763" r:id="rId47"/>
    <p:sldId id="764" r:id="rId48"/>
    <p:sldId id="765" r:id="rId49"/>
    <p:sldId id="766" r:id="rId50"/>
    <p:sldId id="767" r:id="rId51"/>
    <p:sldId id="780" r:id="rId52"/>
    <p:sldId id="781" r:id="rId53"/>
    <p:sldId id="782" r:id="rId54"/>
    <p:sldId id="783" r:id="rId55"/>
    <p:sldId id="784" r:id="rId56"/>
    <p:sldId id="785" r:id="rId57"/>
    <p:sldId id="787" r:id="rId58"/>
    <p:sldId id="788" r:id="rId59"/>
    <p:sldId id="789" r:id="rId60"/>
    <p:sldId id="790" r:id="rId61"/>
    <p:sldId id="791" r:id="rId62"/>
    <p:sldId id="792" r:id="rId63"/>
    <p:sldId id="793" r:id="rId64"/>
    <p:sldId id="794" r:id="rId65"/>
    <p:sldId id="795" r:id="rId66"/>
    <p:sldId id="796" r:id="rId67"/>
    <p:sldId id="797" r:id="rId68"/>
    <p:sldId id="798" r:id="rId69"/>
    <p:sldId id="799" r:id="rId70"/>
    <p:sldId id="800" r:id="rId71"/>
    <p:sldId id="801" r:id="rId72"/>
    <p:sldId id="802" r:id="rId73"/>
    <p:sldId id="803" r:id="rId74"/>
    <p:sldId id="804" r:id="rId75"/>
    <p:sldId id="805" r:id="rId76"/>
    <p:sldId id="806" r:id="rId77"/>
    <p:sldId id="807" r:id="rId78"/>
    <p:sldId id="808" r:id="rId79"/>
    <p:sldId id="809" r:id="rId80"/>
    <p:sldId id="810" r:id="rId81"/>
    <p:sldId id="811" r:id="rId82"/>
    <p:sldId id="812" r:id="rId83"/>
    <p:sldId id="813" r:id="rId84"/>
    <p:sldId id="814" r:id="rId85"/>
    <p:sldId id="815" r:id="rId86"/>
    <p:sldId id="816" r:id="rId87"/>
    <p:sldId id="817" r:id="rId88"/>
    <p:sldId id="818" r:id="rId89"/>
    <p:sldId id="819" r:id="rId90"/>
    <p:sldId id="820" r:id="rId91"/>
    <p:sldId id="821" r:id="rId92"/>
    <p:sldId id="822" r:id="rId93"/>
    <p:sldId id="823" r:id="rId94"/>
    <p:sldId id="824" r:id="rId95"/>
    <p:sldId id="825" r:id="rId96"/>
    <p:sldId id="832" r:id="rId97"/>
    <p:sldId id="826" r:id="rId98"/>
    <p:sldId id="827" r:id="rId99"/>
    <p:sldId id="828" r:id="rId100"/>
    <p:sldId id="833" r:id="rId101"/>
    <p:sldId id="829" r:id="rId102"/>
    <p:sldId id="830" r:id="rId103"/>
    <p:sldId id="834" r:id="rId104"/>
    <p:sldId id="835" r:id="rId105"/>
    <p:sldId id="831" r:id="rId106"/>
    <p:sldId id="836" r:id="rId107"/>
    <p:sldId id="837" r:id="rId108"/>
    <p:sldId id="838" r:id="rId109"/>
    <p:sldId id="839" r:id="rId110"/>
    <p:sldId id="840" r:id="rId111"/>
    <p:sldId id="841" r:id="rId112"/>
    <p:sldId id="842" r:id="rId113"/>
    <p:sldId id="843" r:id="rId114"/>
    <p:sldId id="844" r:id="rId115"/>
    <p:sldId id="845" r:id="rId116"/>
    <p:sldId id="846" r:id="rId117"/>
    <p:sldId id="848" r:id="rId118"/>
    <p:sldId id="849" r:id="rId119"/>
    <p:sldId id="768" r:id="rId120"/>
    <p:sldId id="777" r:id="rId121"/>
    <p:sldId id="769" r:id="rId122"/>
    <p:sldId id="770" r:id="rId123"/>
    <p:sldId id="851" r:id="rId124"/>
    <p:sldId id="847" r:id="rId125"/>
    <p:sldId id="850" r:id="rId126"/>
    <p:sldId id="852" r:id="rId1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FFFF66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854" autoAdjust="0"/>
  </p:normalViewPr>
  <p:slideViewPr>
    <p:cSldViewPr>
      <p:cViewPr varScale="1">
        <p:scale>
          <a:sx n="42" d="100"/>
          <a:sy n="42" d="100"/>
        </p:scale>
        <p:origin x="124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29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80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80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0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180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96D4450-A9FE-4D73-87C4-3401736458D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4450-A9FE-4D73-87C4-3401736458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2FB36E-912B-4B51-99DC-43F8ED6CA791}" type="slidenum">
              <a:rPr lang="en-US"/>
              <a:pPr/>
              <a:t>107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257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733D95-4891-4E4F-9969-46BF58443387}" type="slidenum">
              <a:rPr lang="en-US"/>
              <a:pPr/>
              <a:t>112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FIGURE 3-22 The pleated sheet is an example of protein secondary structure</a:t>
            </a:r>
          </a:p>
          <a:p>
            <a:pPr eaLnBrk="1" hangingPunct="1"/>
            <a:r>
              <a:rPr lang="en-US"/>
              <a:t>In a pleated sheet, a single polypeptide chain is folded back upon itself repeatedly (connecting portions not shown). Adjacent segments of the folded polypeptide are linked by hydrogen bonds (dotted lines), creating a sheetlike configuration. The R groups (green) project alternately above and below the sheet. Despite its accordion-pleated appearance, produced by bonding patterns between adjacent amino acids, each peptide chain is in a fully extended state and cannot easily be stretched farther. For this reason, pleated sheet proteins such as silk are not elastic.</a:t>
            </a:r>
          </a:p>
        </p:txBody>
      </p:sp>
    </p:spTree>
    <p:extLst>
      <p:ext uri="{BB962C8B-B14F-4D97-AF65-F5344CB8AC3E}">
        <p14:creationId xmlns:p14="http://schemas.microsoft.com/office/powerpoint/2010/main" val="2771542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5B4A1F-876D-4CBF-BBB5-A2FFD5065C2E}" type="slidenum">
              <a:rPr lang="en-US"/>
              <a:pPr/>
              <a:t>113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FIGURE 3-23 Keratin structure</a:t>
            </a:r>
          </a:p>
        </p:txBody>
      </p:sp>
    </p:spTree>
    <p:extLst>
      <p:ext uri="{BB962C8B-B14F-4D97-AF65-F5344CB8AC3E}">
        <p14:creationId xmlns:p14="http://schemas.microsoft.com/office/powerpoint/2010/main" val="1094821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6D4450-A9FE-4D73-87C4-3401736458D4}" type="slidenum">
              <a:rPr lang="en-US" smtClean="0"/>
              <a:pPr/>
              <a:t>120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5538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705539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5540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grpSp>
          <p:nvGrpSpPr>
            <p:cNvPr id="705541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705542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3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4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5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6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7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8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49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50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  <p:sp>
            <p:nvSpPr>
              <p:cNvPr id="705551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z="2400">
                  <a:latin typeface="Times New Roman" pitchFamily="18" charset="0"/>
                </a:endParaRPr>
              </a:p>
            </p:txBody>
          </p:sp>
        </p:grpSp>
      </p:grpSp>
      <p:sp>
        <p:nvSpPr>
          <p:cNvPr id="705552" name="Rectangle 16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05553" name="Rectangle 1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05554" name="Rectangle 1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F99C767-6AAC-48F2-AFF9-0261803A9EC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0555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0555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B51B4DF-5C46-42D5-9FA2-B46F98BE87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90AB62E-D603-4B69-BE14-D6F53F662CF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4F00D31-3438-4F37-997A-42F6B25A490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9F7D94F-93FC-498C-B51C-44432C02D9A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14871F7-80FC-4EAA-B3F3-201F10F9E79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D82294-1E72-426E-8FF6-BD3EB69D5AF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59FFBF-2D56-422A-86D4-5647B51D41F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EF6D92A-4617-497E-9D79-866AF6C19DC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70C9CC3-C1AA-4016-A064-B170883B90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94257BE-D9F6-4245-BDC9-2FD8D3D783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AAB178E-5366-458E-9781-EC1254538AE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9337B183-3C10-4BC5-BCEE-6792D93460A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00B1D-5F61-4C85-9BC5-5CC5A3D355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41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457200"/>
            <a:ext cx="8229600" cy="541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1C4FBC-1349-4874-B246-0BA7C19F8F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7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51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70451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</a:defRPr>
            </a:lvl1pPr>
          </a:lstStyle>
          <a:p>
            <a:fld id="{E0E33E93-BFC4-4099-AE99-43FCD4E5F428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704516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70451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451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451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70452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70452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0452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hlink"/>
                </a:solidFill>
              </a:endParaRPr>
            </a:p>
          </p:txBody>
        </p:sp>
        <p:sp>
          <p:nvSpPr>
            <p:cNvPr id="70452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0452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  <p:sp>
          <p:nvSpPr>
            <p:cNvPr id="70452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704526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0452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0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6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0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Text Box 2"/>
          <p:cNvSpPr txBox="1">
            <a:spLocks noChangeArrowheads="1"/>
          </p:cNvSpPr>
          <p:nvPr/>
        </p:nvSpPr>
        <p:spPr bwMode="auto">
          <a:xfrm>
            <a:off x="0" y="377825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Day 1 – Water, spider silk and mad cows</a:t>
            </a:r>
          </a:p>
        </p:txBody>
      </p:sp>
      <p:sp>
        <p:nvSpPr>
          <p:cNvPr id="703492" name="Text Box 4"/>
          <p:cNvSpPr txBox="1">
            <a:spLocks noChangeArrowheads="1"/>
          </p:cNvSpPr>
          <p:nvPr/>
        </p:nvSpPr>
        <p:spPr bwMode="auto">
          <a:xfrm>
            <a:off x="2697163" y="6044625"/>
            <a:ext cx="366876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Dr. Chandra Emani</a:t>
            </a:r>
          </a:p>
        </p:txBody>
      </p:sp>
      <p:pic>
        <p:nvPicPr>
          <p:cNvPr id="1026" name="Picture 2" descr="Image result for water drop with planet earth">
            <a:extLst>
              <a:ext uri="{FF2B5EF4-FFF2-40B4-BE49-F238E27FC236}">
                <a16:creationId xmlns:a16="http://schemas.microsoft.com/office/drawing/2014/main" id="{11F3E19A-9C4F-44D2-852E-BBEA1A2365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19200"/>
            <a:ext cx="3733800" cy="2487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pider silk">
            <a:extLst>
              <a:ext uri="{FF2B5EF4-FFF2-40B4-BE49-F238E27FC236}">
                <a16:creationId xmlns:a16="http://schemas.microsoft.com/office/drawing/2014/main" id="{99568850-2848-4512-8DF2-EB5D21A35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860" y="1247100"/>
            <a:ext cx="4024399" cy="245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ad cow disease">
            <a:extLst>
              <a:ext uri="{FF2B5EF4-FFF2-40B4-BE49-F238E27FC236}">
                <a16:creationId xmlns:a16="http://schemas.microsoft.com/office/drawing/2014/main" id="{AA3832EF-BA03-4FB1-80F2-532BD05D9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389" y="3867844"/>
            <a:ext cx="2942308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0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90" name="Text Box 2"/>
          <p:cNvSpPr txBox="1">
            <a:spLocks noChangeArrowheads="1"/>
          </p:cNvSpPr>
          <p:nvPr/>
        </p:nvSpPr>
        <p:spPr bwMode="auto">
          <a:xfrm>
            <a:off x="1302359" y="377825"/>
            <a:ext cx="17395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Atoms,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05000"/>
            <a:ext cx="2644774" cy="2057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590800"/>
            <a:ext cx="1600200" cy="3154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3657600"/>
            <a:ext cx="2286000" cy="2286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984820" y="381000"/>
            <a:ext cx="237917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Molecules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5334000" y="381000"/>
            <a:ext cx="233589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and LIFE</a:t>
            </a:r>
          </a:p>
        </p:txBody>
      </p:sp>
    </p:spTree>
    <p:extLst>
      <p:ext uri="{BB962C8B-B14F-4D97-AF65-F5344CB8AC3E}">
        <p14:creationId xmlns:p14="http://schemas.microsoft.com/office/powerpoint/2010/main" val="246117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3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0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3490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What are we going to learn?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1343085"/>
            <a:ext cx="8763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What are atoms?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What are molecules?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Why and how are they  important for LIFE?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What are atoms?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1343085"/>
            <a:ext cx="87630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 Historical overview of atomic theory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 Sub-atomic particles</a:t>
            </a:r>
          </a:p>
          <a:p>
            <a:pPr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Elements and isotopes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How Electrons are crucial for LIFE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 vision of an Atom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lum bright="-14000"/>
          </a:blip>
          <a:srcRect/>
          <a:stretch>
            <a:fillRect/>
          </a:stretch>
        </p:blipFill>
        <p:spPr bwMode="auto">
          <a:xfrm>
            <a:off x="457200" y="1371600"/>
            <a:ext cx="1828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371600"/>
            <a:ext cx="18288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1" y="1371600"/>
            <a:ext cx="1828799" cy="134532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16559" y="2721114"/>
            <a:ext cx="14408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Gallium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816959" y="2721114"/>
            <a:ext cx="14408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Arsenic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400800" y="2715280"/>
            <a:ext cx="20573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Manganese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752600" y="5867400"/>
            <a:ext cx="518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Magnetic semiconductor</a:t>
            </a: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76600" y="3886199"/>
            <a:ext cx="2362200" cy="183726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 vision of an Atom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>
            <a:lum bright="-1000" contrast="31000"/>
          </a:blip>
          <a:srcRect/>
          <a:stretch>
            <a:fillRect/>
          </a:stretch>
        </p:blipFill>
        <p:spPr bwMode="auto">
          <a:xfrm>
            <a:off x="1905000" y="1219200"/>
            <a:ext cx="5334000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How small is an Atom?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24000"/>
            <a:ext cx="32004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 l="24000" r="28000" b="54182"/>
          <a:stretch>
            <a:fillRect/>
          </a:stretch>
        </p:blipFill>
        <p:spPr bwMode="auto">
          <a:xfrm>
            <a:off x="5181600" y="2286000"/>
            <a:ext cx="2133600" cy="1600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" y="4473714"/>
            <a:ext cx="8077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tip of a pin has</a:t>
            </a:r>
          </a:p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1, 000, 000, 000, 000, 000, 000 atoms</a:t>
            </a:r>
          </a:p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(1 trillion)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999" y="1295400"/>
            <a:ext cx="3524249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Who coined the term “Atom”?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962400" y="1295400"/>
            <a:ext cx="51054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Democritus</a:t>
            </a:r>
          </a:p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Greek Philosopher</a:t>
            </a:r>
          </a:p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250 B.C.</a:t>
            </a:r>
          </a:p>
          <a:p>
            <a:pPr algn="ctr"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He powdered Sea shells and called the smallest particles atoms  (“Atomos” in Greek means “indivisible”)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57200" y="5638800"/>
            <a:ext cx="8686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Democritus means “chosen by the people”</a:t>
            </a:r>
          </a:p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The root of the word “Democracy”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97558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Where do Atoms come from?</a:t>
            </a:r>
          </a:p>
        </p:txBody>
      </p:sp>
      <p:sp>
        <p:nvSpPr>
          <p:cNvPr id="3" name="Rectangle 2"/>
          <p:cNvSpPr/>
          <p:nvPr/>
        </p:nvSpPr>
        <p:spPr>
          <a:xfrm>
            <a:off x="381000" y="1066800"/>
            <a:ext cx="83058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Atoms are parts of </a:t>
            </a: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Elements</a:t>
            </a:r>
          </a:p>
          <a:p>
            <a:endParaRPr lang="en-US" sz="36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element</a:t>
            </a: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is a substance that cannot be broken down by ordinary chemical reactions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36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There are </a:t>
            </a: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96</a:t>
            </a: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types of naturally occurring elements</a:t>
            </a:r>
          </a:p>
          <a:p>
            <a:pPr marL="342900" indent="-342900"/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e.g. Hydrogen, Oxygen, Iron, Gold, Mercury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97558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basis of concept of Atom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-6000" contrast="13000"/>
          </a:blip>
          <a:srcRect/>
          <a:stretch>
            <a:fillRect/>
          </a:stretch>
        </p:blipFill>
        <p:spPr bwMode="auto">
          <a:xfrm>
            <a:off x="304800" y="1219200"/>
            <a:ext cx="2987040" cy="373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04800" y="5235714"/>
            <a:ext cx="312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endParaRPr lang="en-US" sz="40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52400" y="4953000"/>
            <a:ext cx="48006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Antoine Lavoisier</a:t>
            </a:r>
          </a:p>
          <a:p>
            <a:pPr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French Chemist</a:t>
            </a:r>
          </a:p>
          <a:p>
            <a:pPr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Father of modern chemistry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505200" y="1349514"/>
            <a:ext cx="4876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The law of conservation of mass</a:t>
            </a:r>
          </a:p>
          <a:p>
            <a:pPr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“The masses of individual elements  remain same before and after a chemical reaction.”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Dalton’s Atomic Theory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239576"/>
            <a:ext cx="2996723" cy="4094424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5552182"/>
            <a:ext cx="3276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John Dalton</a:t>
            </a:r>
          </a:p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English Chemist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276600" y="1295400"/>
            <a:ext cx="5553075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285750" indent="-28575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Elements are made of tiny particles called </a:t>
            </a:r>
            <a:r>
              <a:rPr lang="en-US" sz="2000" b="1" u="sng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atoms</a:t>
            </a:r>
          </a:p>
          <a:p>
            <a:pPr marL="285750" indent="-28575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All atoms of a given </a:t>
            </a:r>
            <a:r>
              <a:rPr lang="en-US" sz="2000" b="1" u="sng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element</a:t>
            </a: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are identical.</a:t>
            </a:r>
          </a:p>
          <a:p>
            <a:pPr marL="285750" indent="-28575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 atoms of a given element are different from those of any other element and can be distinguished from one another by their respective relative weights.</a:t>
            </a:r>
          </a:p>
          <a:p>
            <a:pPr marL="285750" indent="-28575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Atoms of one element can combine with atoms of other elements to form  </a:t>
            </a:r>
            <a:r>
              <a:rPr lang="en-US" sz="2000" b="1" u="sng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compounds</a:t>
            </a: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Atoms cannot be created, divided into smaller particles, nor destroyed in the chemical process; a </a:t>
            </a:r>
            <a:r>
              <a:rPr lang="en-US" sz="2000" b="1" u="sng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chemical reaction </a:t>
            </a:r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simply changes the way atoms are grouped together.</a:t>
            </a:r>
          </a:p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Do Atoms Exist?</a:t>
            </a:r>
          </a:p>
        </p:txBody>
      </p:sp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295400"/>
            <a:ext cx="1714500" cy="240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886200"/>
            <a:ext cx="2143125" cy="2676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895600" y="1197114"/>
            <a:ext cx="6019800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Albert Einstein</a:t>
            </a:r>
          </a:p>
          <a:p>
            <a:pPr eaLnBrk="1" hangingPunct="1"/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Concept of “Brownian motion”</a:t>
            </a:r>
          </a:p>
          <a:p>
            <a:pPr marL="171450" indent="-17145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A pollen grain suspended in water observed under a microscope shows a zigzag movement due to the movements of atoms in water.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4090509"/>
            <a:ext cx="2286000" cy="269129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572000" y="6260068"/>
            <a:ext cx="2069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Robert Brown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lum bright="-30000" contrast="20000"/>
          </a:blip>
          <a:srcRect/>
          <a:stretch>
            <a:fillRect/>
          </a:stretch>
        </p:blipFill>
        <p:spPr bwMode="auto">
          <a:xfrm>
            <a:off x="3352800" y="4268788"/>
            <a:ext cx="1903412" cy="1751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295400"/>
            <a:ext cx="3053443" cy="3352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377825"/>
            <a:ext cx="8382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Atomic weight – The first periodic table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6200" y="4724400"/>
            <a:ext cx="3048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Dmitri Mendeleev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Russian Chemist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9450" y="1371600"/>
            <a:ext cx="5924550" cy="379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Atomic Number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19199"/>
            <a:ext cx="2590800" cy="37608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" y="4974848"/>
            <a:ext cx="3048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Henry Moseley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English Physicist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352800" y="1219200"/>
            <a:ext cx="5257800" cy="518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spcBef>
                <a:spcPts val="1200"/>
              </a:spcBef>
              <a:spcAft>
                <a:spcPts val="100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Moseley’s Law</a:t>
            </a:r>
          </a:p>
          <a:p>
            <a:pPr marL="228600" indent="-22860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7145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chemeClr val="bg2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 The law that the square-root of the frequency of an x-ray spectral line belonging to a particular series is proportional to the difference between the atomic number and a constant which depends only on the series. </a:t>
            </a:r>
          </a:p>
          <a:p>
            <a:pPr marL="228600" indent="-228600">
              <a:spcBef>
                <a:spcPts val="1200"/>
              </a:spcBef>
              <a:spcAft>
                <a:spcPts val="1000"/>
              </a:spcAft>
              <a:tabLst>
                <a:tab pos="17145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chemeClr val="bg2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Simply,</a:t>
            </a:r>
          </a:p>
          <a:p>
            <a:pPr marL="228600" indent="-228600">
              <a:spcBef>
                <a:spcPts val="1200"/>
              </a:spcBef>
              <a:spcAft>
                <a:spcPts val="1000"/>
              </a:spcAft>
              <a:buFont typeface="Arial" pitchFamily="34" charset="0"/>
              <a:buChar char="•"/>
              <a:tabLst>
                <a:tab pos="17145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400" dirty="0">
                <a:solidFill>
                  <a:schemeClr val="bg2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Every atom gives a unique pattern of lines when you pass x-rays through it and that pattern depends on what is known as an atomic number.</a:t>
            </a:r>
          </a:p>
          <a:p>
            <a:pPr marL="228600" indent="-228600">
              <a:spcBef>
                <a:spcPts val="1200"/>
              </a:spcBef>
              <a:spcAft>
                <a:spcPts val="1000"/>
              </a:spcAft>
              <a:tabLst>
                <a:tab pos="17145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400" dirty="0">
              <a:solidFill>
                <a:schemeClr val="bg2"/>
              </a:solidFill>
              <a:latin typeface="Times New Roman" pitchFamily="18" charset="0"/>
              <a:ea typeface="DejaVu Sans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77825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Atomic Spectra and Atomic Number</a:t>
            </a: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05000"/>
            <a:ext cx="7467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138178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Glass (Prism)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" y="3200400"/>
            <a:ext cx="7458075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76200" y="264795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Hydrogen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14300" y="3896380"/>
            <a:ext cx="1752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Helium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429125"/>
            <a:ext cx="7458075" cy="600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49958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Cavendish Laboratory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1"/>
            <a:ext cx="6334475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143000" y="5572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Cambridge, England</a:t>
            </a:r>
            <a:endParaRPr lang="en-US" sz="24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257300"/>
            <a:ext cx="2143125" cy="32385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6858000" y="4572000"/>
            <a:ext cx="2057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Sir Henry Cavendish,</a:t>
            </a:r>
          </a:p>
          <a:p>
            <a:pPr algn="ctr" eaLnBrk="1" hangingPunct="1"/>
            <a:r>
              <a:rPr lang="en-US" sz="2000" b="1" dirty="0">
                <a:solidFill>
                  <a:schemeClr val="bg2"/>
                </a:solidFill>
                <a:latin typeface="Times New Roman" pitchFamily="18" charset="0"/>
              </a:rPr>
              <a:t>Discoverer of Hydrogen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first Atomic Model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3200400" cy="388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8600" y="5127248"/>
            <a:ext cx="3048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J. J. Thomson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English Physicist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Nobel Prize 1906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991225"/>
            <a:ext cx="1905000" cy="866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62400" y="1289937"/>
            <a:ext cx="4267200" cy="163843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426558" y="2895600"/>
            <a:ext cx="33458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Cathode Ray Tube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800" y="3543300"/>
            <a:ext cx="2286000" cy="2400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4769458" y="5943600"/>
            <a:ext cx="33458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Plum pudding Model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Electrons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400"/>
            <a:ext cx="3124200" cy="402397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76200" y="5367516"/>
            <a:ext cx="4038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George Johnstone Stoney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Irish Physicist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886200" y="1349514"/>
            <a:ext cx="4953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Thomson called the –ve particles “corpuscles”</a:t>
            </a:r>
          </a:p>
          <a:p>
            <a:pPr eaLnBrk="1" hangingPunct="1"/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Stoney classified them as the smallest particles of electric current and named them “Electrons”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second Atomic Model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219200"/>
            <a:ext cx="30480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5127248"/>
            <a:ext cx="35052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Earnest Rutherford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New Zealand Physicist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Nobel Prize 1908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1219200"/>
            <a:ext cx="4114800" cy="231604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267200" y="3505200"/>
            <a:ext cx="33458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Gold foil Experiment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114800"/>
            <a:ext cx="16002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38200" y="377825"/>
            <a:ext cx="723204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second Atomic Model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04800" y="1120914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Also known as  Planetary Atomic Model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3525" y="1905000"/>
            <a:ext cx="1971675" cy="1943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05000"/>
            <a:ext cx="1905000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52400" y="4001869"/>
            <a:ext cx="88392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Atom has a central core of positive charge called “Nucleus” (meaning “Kernel” in Greek; derived from “Nux” meaning “Nut”)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The positive particles were named “Protons” (from “protos” meaning “first” – the number of protons is the atomic number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The electrons revolve around the nucleus in circular or elliptical “orbits”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Discrepancy in Rutherford Model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200" y="1425476"/>
            <a:ext cx="8839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The negatively charged electrons will get attracted to the positively charged protons in the nucleus</a:t>
            </a:r>
          </a:p>
          <a:p>
            <a:pPr marL="342900" indent="-342900"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As the electrons revolve, they continuously lose energy and collapse into the nucleus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final Atomic model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0"/>
            <a:ext cx="1998000" cy="281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2819400"/>
            <a:ext cx="1714500" cy="2552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4300" y="4038600"/>
            <a:ext cx="2667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Niels Bohr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Danish Physicist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Nobel Prize 1922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1600199"/>
            <a:ext cx="3352800" cy="292018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400800" y="5410200"/>
            <a:ext cx="2667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Max Planck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German Physicist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Nobel Prize 1918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The final Atomic model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990600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Also known as  Rutherford-Bohr Model</a:t>
            </a:r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600200"/>
            <a:ext cx="2438400" cy="21237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52400" y="3733800"/>
            <a:ext cx="88392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Electrons travel around nucleus in fixed “quantized” orbits (from “quanta” meaning “how great” or “how much”)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The energy of the electron is fixed as discrete energy packets called “quanta”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Energy is not lost by the electrons while in orbit but emitted out as light, according to the formula:</a:t>
            </a:r>
          </a:p>
          <a:p>
            <a:pPr marL="342900" indent="-342900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                             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</a:rPr>
              <a:t>∆E = h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</a:rPr>
              <a:t>ν</a:t>
            </a: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,  where E=energy, h= Planck’s constant</a:t>
            </a:r>
          </a:p>
          <a:p>
            <a:pPr marL="342900" indent="-342900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                                                      </a:t>
            </a:r>
            <a:r>
              <a:rPr lang="el-GR" sz="2400" b="1" dirty="0">
                <a:solidFill>
                  <a:schemeClr val="bg2"/>
                </a:solidFill>
                <a:latin typeface="Times New Roman" pitchFamily="18" charset="0"/>
              </a:rPr>
              <a:t>ν</a:t>
            </a: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 = frequency of the electron wave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Neutron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295399"/>
            <a:ext cx="2743200" cy="374072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304800" y="5062716"/>
            <a:ext cx="31242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James Chadwick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English Physicist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Nobel Prize 1935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429000" y="1349514"/>
            <a:ext cx="54102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00050" indent="-4000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Neutron (from the word “neutral”) is the uncharged sub-atomic particle in the nucleus along with the positively charged protons</a:t>
            </a:r>
          </a:p>
          <a:p>
            <a:pPr marL="400050" indent="-400050" eaLnBrk="1" hangingPunct="1">
              <a:buFont typeface="Arial" pitchFamily="34" charset="0"/>
              <a:buChar char="•"/>
            </a:pP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400050" indent="-4000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Protons and neutrons make up the atomic weight of the atom</a:t>
            </a:r>
          </a:p>
          <a:p>
            <a:pPr eaLnBrk="1" hangingPunct="1"/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581400" y="1295400"/>
            <a:ext cx="5257800" cy="5257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the fundamental structural units of matter and are composed of three types of particles called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sub-atomic particles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 the central nucleus there are positively charged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protons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and uncharged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neutrons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 orbit 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around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the nucleus are negatively charged particles called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electrons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Summing up – Atomic Structure</a:t>
            </a:r>
          </a:p>
        </p:txBody>
      </p:sp>
      <p:pic>
        <p:nvPicPr>
          <p:cNvPr id="4" name="Picture 2" descr="02_F01"/>
          <p:cNvPicPr>
            <a:picLocks noChangeAspect="1" noChangeArrowheads="1"/>
          </p:cNvPicPr>
          <p:nvPr/>
        </p:nvPicPr>
        <p:blipFill>
          <a:blip r:embed="rId2"/>
          <a:srcRect l="57164" t="5002" r="5322" b="9472"/>
          <a:stretch>
            <a:fillRect/>
          </a:stretch>
        </p:blipFill>
        <p:spPr bwMode="auto">
          <a:xfrm>
            <a:off x="228600" y="1295400"/>
            <a:ext cx="3200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Important features of an Atom</a:t>
            </a:r>
          </a:p>
        </p:txBody>
      </p:sp>
      <p:pic>
        <p:nvPicPr>
          <p:cNvPr id="3" name="Picture 2" descr="02_F01"/>
          <p:cNvPicPr>
            <a:picLocks noChangeAspect="1" noChangeArrowheads="1"/>
          </p:cNvPicPr>
          <p:nvPr/>
        </p:nvPicPr>
        <p:blipFill>
          <a:blip r:embed="rId2"/>
          <a:srcRect l="57164" t="5002" r="5322" b="9472"/>
          <a:stretch>
            <a:fillRect/>
          </a:stretch>
        </p:blipFill>
        <p:spPr bwMode="auto">
          <a:xfrm>
            <a:off x="228600" y="1295400"/>
            <a:ext cx="3200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81400" y="1295400"/>
            <a:ext cx="5257800" cy="5257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“electrically neutral” since the number of positive protons always equals the number of negative electrons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number of protons in the nucleus is known as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atomic number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sum of protons and neutrons is known as the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atomic weight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Elements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1225689"/>
            <a:ext cx="8839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en-US" sz="3600" dirty="0">
                <a:solidFill>
                  <a:schemeClr val="bg2"/>
                </a:solidFill>
                <a:latin typeface="Times New Roman" pitchFamily="18" charset="0"/>
              </a:rPr>
              <a:t>Atoms are parts of 96 naturally occurring substances called  “elements”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400050" indent="-400050"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 atomic number (number of protons) is the defining value for an element</a:t>
            </a:r>
          </a:p>
          <a:p>
            <a:pPr marL="400050" indent="-400050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indent="-457200"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All atoms of an element have the same atomic number</a:t>
            </a:r>
          </a:p>
          <a:p>
            <a:pPr lvl="1">
              <a:buFont typeface="Arial" pitchFamily="34" charset="0"/>
              <a:buChar char="•"/>
            </a:pPr>
            <a:r>
              <a:rPr lang="en-US" sz="36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e.g. Carbon has 6 protons, nitrogen has 7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Elements and “Isotopes”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419600" y="1295400"/>
            <a:ext cx="449580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Atoms in an element have the same atomic number and hence same number of protons.</a:t>
            </a:r>
          </a:p>
          <a:p>
            <a:pPr marL="342900" indent="-342900" eaLnBrk="1" hangingPunct="1">
              <a:buFont typeface="Arial" pitchFamily="34" charset="0"/>
              <a:buChar char="•"/>
            </a:pPr>
            <a:endParaRPr lang="en-US" sz="28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400050" indent="-400050"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Sometimes elements with same atomic number (or protons) have different numbers of neutrons. These are called “isotopes”</a:t>
            </a:r>
          </a:p>
          <a:p>
            <a:pPr marL="400050" indent="-400050"/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(meaning “at the same place”)</a:t>
            </a:r>
            <a:endParaRPr lang="en-US" sz="2800" dirty="0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 l="1852" t="1577" r="5556" b="10113"/>
          <a:stretch>
            <a:fillRect/>
          </a:stretch>
        </p:blipFill>
        <p:spPr bwMode="auto">
          <a:xfrm>
            <a:off x="304800" y="1371600"/>
            <a:ext cx="4218214" cy="4724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096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Radioactive Isotopes – “PET scan”</a:t>
            </a:r>
          </a:p>
        </p:txBody>
      </p:sp>
      <p:pic>
        <p:nvPicPr>
          <p:cNvPr id="3" name="Picture 3" descr="figure e2-1ab"/>
          <p:cNvPicPr>
            <a:picLocks noChangeAspect="1" noChangeArrowheads="1"/>
          </p:cNvPicPr>
          <p:nvPr/>
        </p:nvPicPr>
        <p:blipFill>
          <a:blip r:embed="rId2"/>
          <a:srcRect t="15528" r="9474" b="30410"/>
          <a:stretch>
            <a:fillRect/>
          </a:stretch>
        </p:blipFill>
        <p:spPr bwMode="auto">
          <a:xfrm>
            <a:off x="76199" y="1676400"/>
            <a:ext cx="5643033" cy="2362200"/>
          </a:xfrm>
          <a:prstGeom prst="rect">
            <a:avLst/>
          </a:prstGeom>
          <a:noFill/>
        </p:spPr>
      </p:pic>
      <p:pic>
        <p:nvPicPr>
          <p:cNvPr id="4" name="Picture 3" descr="figure e2-1c"/>
          <p:cNvPicPr>
            <a:picLocks noChangeAspect="1" noChangeArrowheads="1"/>
          </p:cNvPicPr>
          <p:nvPr/>
        </p:nvPicPr>
        <p:blipFill>
          <a:blip r:embed="rId3"/>
          <a:srcRect l="5445" t="1276" r="33124" b="34991"/>
          <a:stretch>
            <a:fillRect/>
          </a:stretch>
        </p:blipFill>
        <p:spPr bwMode="auto">
          <a:xfrm>
            <a:off x="6019800" y="3352800"/>
            <a:ext cx="2743200" cy="2743200"/>
          </a:xfrm>
          <a:prstGeom prst="rect">
            <a:avLst/>
          </a:prstGeom>
          <a:noFill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762000" y="1197114"/>
            <a:ext cx="8001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“PET ”- Positron Electron Tomography</a:t>
            </a: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81000" y="4191000"/>
            <a:ext cx="5105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Patient is given a glucose sugar with an isotope of fluorine attached.</a:t>
            </a:r>
          </a:p>
          <a:p>
            <a:pPr eaLnBrk="1" hangingPunct="1"/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Malignant tumors show up as red.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Elements of LIFE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8001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“CHNOPs”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40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1828800"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C – Carbon</a:t>
            </a:r>
          </a:p>
          <a:p>
            <a:pPr marL="1828800"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H – Hydrogen</a:t>
            </a:r>
          </a:p>
          <a:p>
            <a:pPr marL="1828800"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N – Nitrogen</a:t>
            </a:r>
          </a:p>
          <a:p>
            <a:pPr marL="1828800"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O – Oxygen</a:t>
            </a:r>
          </a:p>
          <a:p>
            <a:pPr marL="1828800" eaLnBrk="1" hangingPunct="1">
              <a:buFont typeface="Arial" pitchFamily="34" charset="0"/>
              <a:buChar char="•"/>
            </a:pPr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 P – Phosphorus</a:t>
            </a:r>
          </a:p>
          <a:p>
            <a:pPr marL="1828800" eaLnBrk="1" hangingPunct="1"/>
            <a:endParaRPr lang="en-US" sz="4000" b="1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T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534987"/>
            <a:ext cx="6868653" cy="617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Electron Shells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143000"/>
            <a:ext cx="86106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 Due to mutual repulsion, only limited number of electrons occupy the space closest to nucleus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bg2"/>
              </a:solidFill>
              <a:latin typeface="Times New Roman" pitchFamily="18" charset="0"/>
            </a:endParaRP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Larger atoms can accommodate more electrons than smaller ones can</a:t>
            </a:r>
          </a:p>
          <a:p>
            <a:pPr marL="533400" indent="-533400">
              <a:buFont typeface="Arial" pitchFamily="34" charset="0"/>
              <a:buChar char="•"/>
            </a:pPr>
            <a:endParaRPr lang="en-US" sz="32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Electrons are distributed about the nucleus of an atom in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electron shells</a:t>
            </a:r>
            <a:endParaRPr lang="en-US" sz="3200" b="1" i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 first shell or energy level holds 2 electrons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 second shell holds up to 8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Electron Shells</a:t>
            </a:r>
          </a:p>
        </p:txBody>
      </p:sp>
      <p:pic>
        <p:nvPicPr>
          <p:cNvPr id="4" name="Picture 3" descr="figure 2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1704975"/>
            <a:ext cx="8535987" cy="3448050"/>
          </a:xfrm>
          <a:prstGeom prst="rect">
            <a:avLst/>
          </a:prstGeom>
          <a:noFill/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4650" y="4418013"/>
            <a:ext cx="1439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noProof="1">
                <a:latin typeface="Arial" charset="0"/>
              </a:rPr>
              <a:t>Carbon (C)</a:t>
            </a:r>
            <a:endParaRPr lang="en-US" sz="2000" dirty="0">
              <a:latin typeface="Arial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6721475" y="4418013"/>
            <a:ext cx="1665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latin typeface="Arial" charset="0"/>
              </a:rPr>
              <a:t>Calcium (Ca)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025900" y="4418013"/>
            <a:ext cx="1949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noProof="1">
                <a:latin typeface="Arial" charset="0"/>
              </a:rPr>
              <a:t>Phosphorus (P)</a:t>
            </a:r>
            <a:endParaRPr lang="en-US" sz="2000">
              <a:latin typeface="Arial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151063" y="4418013"/>
            <a:ext cx="1497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noProof="1">
                <a:latin typeface="Arial" charset="0"/>
              </a:rPr>
              <a:t>Oxygen (O)</a:t>
            </a:r>
            <a:endParaRPr lang="en-US" sz="2000">
              <a:latin typeface="Arial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958850" y="2551113"/>
            <a:ext cx="44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939800" y="3101975"/>
            <a:ext cx="449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6</a:t>
            </a:r>
            <a:r>
              <a:rPr lang="en-US" sz="1400" i="1" noProof="1">
                <a:latin typeface="Arial" charset="0"/>
              </a:rPr>
              <a:t>p</a:t>
            </a:r>
            <a:r>
              <a:rPr lang="en-US" sz="1400" baseline="30000" noProof="1">
                <a:latin typeface="Arial" charset="0"/>
              </a:rPr>
              <a:t>+</a:t>
            </a:r>
            <a:endParaRPr lang="en-US" sz="1400">
              <a:latin typeface="Arial" charset="0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939800" y="3306763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6</a:t>
            </a:r>
            <a:r>
              <a:rPr lang="en-US" sz="1400" i="1" noProof="1">
                <a:latin typeface="Arial" charset="0"/>
              </a:rPr>
              <a:t>n</a:t>
            </a:r>
            <a:endParaRPr lang="en-US" sz="1400">
              <a:latin typeface="Arial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2714625" y="3108325"/>
            <a:ext cx="449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p</a:t>
            </a:r>
            <a:r>
              <a:rPr lang="en-US" sz="1400" baseline="30000" noProof="1">
                <a:latin typeface="Arial" charset="0"/>
              </a:rPr>
              <a:t>+</a:t>
            </a:r>
            <a:endParaRPr lang="en-US" sz="1400">
              <a:latin typeface="Arial" charset="0"/>
            </a:endParaRPr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2714625" y="3313113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n</a:t>
            </a:r>
            <a:endParaRPr lang="en-US" sz="1400">
              <a:latin typeface="Arial" charset="0"/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4706938" y="3132138"/>
            <a:ext cx="547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15</a:t>
            </a:r>
            <a:r>
              <a:rPr lang="en-US" sz="1400" i="1" noProof="1">
                <a:latin typeface="Arial" charset="0"/>
              </a:rPr>
              <a:t>p</a:t>
            </a:r>
            <a:r>
              <a:rPr lang="en-US" sz="1400" baseline="30000" noProof="1">
                <a:latin typeface="Arial" charset="0"/>
              </a:rPr>
              <a:t>+</a:t>
            </a:r>
            <a:endParaRPr lang="en-US" sz="1400">
              <a:latin typeface="Arial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706938" y="3336925"/>
            <a:ext cx="481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16</a:t>
            </a:r>
            <a:r>
              <a:rPr lang="en-US" sz="1400" i="1" noProof="1">
                <a:latin typeface="Arial" charset="0"/>
              </a:rPr>
              <a:t>n</a:t>
            </a:r>
            <a:endParaRPr lang="en-US" sz="1400">
              <a:latin typeface="Arial" charset="0"/>
            </a:endParaRP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7278688" y="3165475"/>
            <a:ext cx="5476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20</a:t>
            </a:r>
            <a:r>
              <a:rPr lang="en-US" sz="1400" i="1" noProof="1">
                <a:latin typeface="Arial" charset="0"/>
              </a:rPr>
              <a:t>p</a:t>
            </a:r>
            <a:r>
              <a:rPr lang="en-US" sz="1400" baseline="30000" noProof="1">
                <a:latin typeface="Arial" charset="0"/>
              </a:rPr>
              <a:t>+</a:t>
            </a:r>
            <a:endParaRPr lang="en-US" sz="1400">
              <a:latin typeface="Arial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7278688" y="3338513"/>
            <a:ext cx="4810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20</a:t>
            </a:r>
            <a:r>
              <a:rPr lang="en-US" sz="1400" i="1" noProof="1">
                <a:latin typeface="Arial" charset="0"/>
              </a:rPr>
              <a:t>n</a:t>
            </a:r>
            <a:endParaRPr lang="en-US" sz="1400">
              <a:latin typeface="Arial" charset="0"/>
            </a:endParaRPr>
          </a:p>
        </p:txBody>
      </p: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960438" y="2255838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4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19" name="Rectangle 19"/>
          <p:cNvSpPr>
            <a:spLocks noChangeArrowheads="1"/>
          </p:cNvSpPr>
          <p:nvPr/>
        </p:nvSpPr>
        <p:spPr bwMode="auto">
          <a:xfrm>
            <a:off x="2733675" y="2557463"/>
            <a:ext cx="44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2735263" y="2262188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6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1" name="Rectangle 21"/>
          <p:cNvSpPr>
            <a:spLocks noChangeArrowheads="1"/>
          </p:cNvSpPr>
          <p:nvPr/>
        </p:nvSpPr>
        <p:spPr bwMode="auto">
          <a:xfrm>
            <a:off x="4757738" y="2581275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2" name="Rectangle 22"/>
          <p:cNvSpPr>
            <a:spLocks noChangeArrowheads="1"/>
          </p:cNvSpPr>
          <p:nvPr/>
        </p:nvSpPr>
        <p:spPr bwMode="auto">
          <a:xfrm>
            <a:off x="4757738" y="2312988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3" name="Rectangle 23"/>
          <p:cNvSpPr>
            <a:spLocks noChangeArrowheads="1"/>
          </p:cNvSpPr>
          <p:nvPr/>
        </p:nvSpPr>
        <p:spPr bwMode="auto">
          <a:xfrm>
            <a:off x="4757738" y="2044700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5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7297738" y="2560638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297738" y="2289175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7297738" y="2017713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7" name="Rectangle 28"/>
          <p:cNvSpPr>
            <a:spLocks noChangeArrowheads="1"/>
          </p:cNvSpPr>
          <p:nvPr/>
        </p:nvSpPr>
        <p:spPr bwMode="auto">
          <a:xfrm>
            <a:off x="7296150" y="1744663"/>
            <a:ext cx="44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28" name="Rectangle 29"/>
          <p:cNvSpPr>
            <a:spLocks noChangeArrowheads="1"/>
          </p:cNvSpPr>
          <p:nvPr/>
        </p:nvSpPr>
        <p:spPr bwMode="auto">
          <a:xfrm>
            <a:off x="7337425" y="4768850"/>
            <a:ext cx="4111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charset="0"/>
              </a:rPr>
              <a:t>Ca</a:t>
            </a: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4767263" y="4768850"/>
            <a:ext cx="303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charset="0"/>
              </a:rPr>
              <a:t>P</a:t>
            </a:r>
          </a:p>
        </p:txBody>
      </p:sp>
      <p:sp>
        <p:nvSpPr>
          <p:cNvPr id="30" name="Rectangle 31"/>
          <p:cNvSpPr>
            <a:spLocks noChangeArrowheads="1"/>
          </p:cNvSpPr>
          <p:nvPr/>
        </p:nvSpPr>
        <p:spPr bwMode="auto">
          <a:xfrm>
            <a:off x="2690813" y="4768850"/>
            <a:ext cx="322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charset="0"/>
              </a:rPr>
              <a:t>O</a:t>
            </a: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954088" y="4768850"/>
            <a:ext cx="312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charset="0"/>
              </a:rPr>
              <a:t>C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Electrons are crucial for LIFE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28600" y="1143000"/>
            <a:ext cx="86106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 Nucleus in the atom provides stability, while electrons are crucial for interactions with other atoms to form molecular structures</a:t>
            </a:r>
          </a:p>
          <a:p>
            <a:pPr marL="285750" indent="-285750" eaLnBrk="1" hangingPunct="1"/>
            <a:endParaRPr lang="en-US" sz="3200" dirty="0">
              <a:solidFill>
                <a:schemeClr val="bg2"/>
              </a:solidFill>
              <a:latin typeface="Times New Roman" pitchFamily="18" charset="0"/>
            </a:endParaRPr>
          </a:p>
          <a:p>
            <a:pPr marL="533400" indent="-5334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Life depends on electrons capturing and releasing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Electron shells correspond to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energy levels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Energy exciting an atom causes an electron jump from a lower- to higher-energy shell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Later, the electron falls back into its original shell,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releasing the energy</a:t>
            </a:r>
          </a:p>
          <a:p>
            <a:pPr marL="285750" indent="-285750" eaLnBrk="1" hangingPunct="1"/>
            <a:endParaRPr lang="en-US" sz="3200" dirty="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igure 2-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3213" y="2330450"/>
            <a:ext cx="8535987" cy="2851150"/>
          </a:xfrm>
          <a:prstGeom prst="rect">
            <a:avLst/>
          </a:prstGeom>
          <a:noFill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85800" y="1443038"/>
            <a:ext cx="20050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noProof="1">
                <a:solidFill>
                  <a:schemeClr val="bg2"/>
                </a:solidFill>
                <a:latin typeface="Arial" charset="0"/>
              </a:rPr>
              <a:t>1 </a:t>
            </a: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An electron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absorbs energy.</a:t>
            </a:r>
            <a:endParaRPr lang="en-US" sz="20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8215313" y="3524250"/>
            <a:ext cx="650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Arial" charset="0"/>
              </a:rPr>
              <a:t>light</a:t>
            </a: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282575" y="3254375"/>
            <a:ext cx="960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noProof="1">
                <a:solidFill>
                  <a:schemeClr val="bg2"/>
                </a:solidFill>
                <a:latin typeface="Arial" charset="0"/>
              </a:rPr>
              <a:t>energy</a:t>
            </a:r>
            <a:endParaRPr lang="en-US" sz="20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318250" y="1443038"/>
            <a:ext cx="2062163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noProof="1">
                <a:solidFill>
                  <a:schemeClr val="bg2"/>
                </a:solidFill>
                <a:latin typeface="Arial" charset="0"/>
              </a:rPr>
              <a:t>3 </a:t>
            </a: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Electron drops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back into lower-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energy shell,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releasing energy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as light.</a:t>
            </a:r>
            <a:endParaRPr lang="en-US" sz="20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248025" y="1443038"/>
            <a:ext cx="2500313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noProof="1">
                <a:solidFill>
                  <a:schemeClr val="bg2"/>
                </a:solidFill>
                <a:latin typeface="Arial" charset="0"/>
              </a:rPr>
              <a:t>2 </a:t>
            </a: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The energy boosts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the electron to a</a:t>
            </a:r>
          </a:p>
          <a:p>
            <a:pPr>
              <a:lnSpc>
                <a:spcPct val="90000"/>
              </a:lnSpc>
            </a:pPr>
            <a:r>
              <a:rPr lang="en-US" sz="2000" noProof="1">
                <a:solidFill>
                  <a:schemeClr val="bg2"/>
                </a:solidFill>
                <a:latin typeface="Arial" charset="0"/>
              </a:rPr>
              <a:t>higher energy level.</a:t>
            </a:r>
            <a:endParaRPr lang="en-US" sz="2000">
              <a:solidFill>
                <a:schemeClr val="bg2"/>
              </a:solidFill>
              <a:latin typeface="Arial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33400" y="377825"/>
            <a:ext cx="8001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Electrons are crucial for LIFE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5602069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Life depends on electrons capturing and releasing </a:t>
            </a: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What are molecules?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1343085"/>
            <a:ext cx="8763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 How atoms interact to form molecules ?</a:t>
            </a:r>
          </a:p>
          <a:p>
            <a:pPr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What kind of interactions are seen in biomolecules ?</a:t>
            </a:r>
          </a:p>
          <a:p>
            <a:pPr eaLnBrk="1" hangingPunct="1"/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What are free radicals ?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6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342900" indent="-342900" eaLnBrk="1" hangingPunct="1">
              <a:buFont typeface="Arial" pitchFamily="34" charset="0"/>
              <a:buChar char="•"/>
            </a:pPr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How chemical bonding is crucial for   LIFE 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81000" y="377825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What happens when atoms interact?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219200"/>
            <a:ext cx="5257800" cy="53340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When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two or more atoms bond together through electron shell interactions,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molecules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formed.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lang="en-US" sz="3200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substance made of atoms of different elements is what is </a:t>
            </a: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called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compound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figure 2-6a"/>
          <p:cNvPicPr>
            <a:picLocks noChangeAspect="1" noChangeArrowheads="1"/>
          </p:cNvPicPr>
          <p:nvPr/>
        </p:nvPicPr>
        <p:blipFill>
          <a:blip r:embed="rId2" cstate="print"/>
          <a:srcRect t="29744" r="30351" b="14516"/>
          <a:stretch>
            <a:fillRect/>
          </a:stretch>
        </p:blipFill>
        <p:spPr bwMode="auto">
          <a:xfrm>
            <a:off x="6019800" y="1295400"/>
            <a:ext cx="2386554" cy="1345902"/>
          </a:xfrm>
          <a:prstGeom prst="rect">
            <a:avLst/>
          </a:prstGeom>
          <a:noFill/>
        </p:spPr>
      </p:pic>
      <p:pic>
        <p:nvPicPr>
          <p:cNvPr id="6" name="Picture 3" descr="figure 2-4c"/>
          <p:cNvPicPr>
            <a:picLocks noChangeAspect="1" noChangeArrowheads="1"/>
          </p:cNvPicPr>
          <p:nvPr/>
        </p:nvPicPr>
        <p:blipFill>
          <a:blip r:embed="rId3"/>
          <a:srcRect l="53580" t="19721" b="3785"/>
          <a:stretch>
            <a:fillRect/>
          </a:stretch>
        </p:blipFill>
        <p:spPr bwMode="auto">
          <a:xfrm>
            <a:off x="5949950" y="3810000"/>
            <a:ext cx="2228850" cy="2057400"/>
          </a:xfrm>
          <a:prstGeom prst="rect">
            <a:avLst/>
          </a:prstGeom>
          <a:noFill/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42150" y="2994025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charset="0"/>
              </a:rPr>
              <a:t>Na</a:t>
            </a:r>
            <a:r>
              <a:rPr lang="en-US" baseline="30000">
                <a:solidFill>
                  <a:schemeClr val="bg1"/>
                </a:solidFill>
                <a:latin typeface="Arial" charset="0"/>
              </a:rPr>
              <a:t>+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6224588" y="2994025"/>
            <a:ext cx="5857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Cl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</a:rPr>
              <a:t>–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7959725" y="2994025"/>
            <a:ext cx="585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Cl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</a:rPr>
              <a:t>–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6635750" y="4800600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Na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</a:rPr>
              <a:t>+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905750" y="3913188"/>
            <a:ext cx="692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Arial" charset="0"/>
              </a:rPr>
              <a:t>Na</a:t>
            </a:r>
            <a:r>
              <a:rPr lang="en-US" baseline="30000">
                <a:solidFill>
                  <a:schemeClr val="bg1"/>
                </a:solidFill>
                <a:latin typeface="Arial" charset="0"/>
              </a:rPr>
              <a:t>+</a:t>
            </a:r>
            <a:endParaRPr lang="en-US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7585075" y="4352925"/>
            <a:ext cx="5857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charset="0"/>
              </a:rPr>
              <a:t>Cl</a:t>
            </a:r>
            <a:r>
              <a:rPr lang="en-US" baseline="30000" dirty="0">
                <a:solidFill>
                  <a:schemeClr val="bg1"/>
                </a:solidFill>
                <a:latin typeface="Arial" charset="0"/>
              </a:rPr>
              <a:t>–</a:t>
            </a:r>
            <a:endParaRPr lang="en-US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5721958" y="2667000"/>
            <a:ext cx="33458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Hydrogen molecule</a:t>
            </a:r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5486400" y="5867400"/>
            <a:ext cx="334584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Sodium Chloride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5728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What does atomic interaction depend on?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" y="1371600"/>
            <a:ext cx="5638800" cy="51054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Reactions between atoms depend upon the configuration of electrons in the outermost electron shell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2800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Atoms will not react with other atoms if the outermost shell is completely empty or full (such atoms considered </a:t>
            </a: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inert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990600" lvl="1" indent="-533400">
              <a:buFont typeface="Arial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Example: Neon, with 8 electrons in outermost shell (full)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295400"/>
            <a:ext cx="3429000" cy="533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53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What kind of atoms react?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371600"/>
            <a:ext cx="5257800" cy="51054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 will react with other atoms if the outermost shell is partially full (such atoms considered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reactive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Example: Oxygen, with 6 electrons in outermost shell (can hold 2 more electrons)</a:t>
            </a:r>
          </a:p>
        </p:txBody>
      </p:sp>
      <p:pic>
        <p:nvPicPr>
          <p:cNvPr id="58" name="Picture 57" descr="figure 2-2"/>
          <p:cNvPicPr>
            <a:picLocks noChangeAspect="1" noChangeArrowheads="1"/>
          </p:cNvPicPr>
          <p:nvPr/>
        </p:nvPicPr>
        <p:blipFill>
          <a:blip r:embed="rId2"/>
          <a:srcRect l="20550" r="58025"/>
          <a:stretch>
            <a:fillRect/>
          </a:stretch>
        </p:blipFill>
        <p:spPr bwMode="auto">
          <a:xfrm>
            <a:off x="6324600" y="1704975"/>
            <a:ext cx="1828800" cy="3448050"/>
          </a:xfrm>
          <a:prstGeom prst="rect">
            <a:avLst/>
          </a:prstGeom>
          <a:noFill/>
        </p:spPr>
      </p:pic>
      <p:sp>
        <p:nvSpPr>
          <p:cNvPr id="62" name="Rectangle 8"/>
          <p:cNvSpPr>
            <a:spLocks noChangeArrowheads="1"/>
          </p:cNvSpPr>
          <p:nvPr/>
        </p:nvSpPr>
        <p:spPr bwMode="auto">
          <a:xfrm>
            <a:off x="6418263" y="4418013"/>
            <a:ext cx="1497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noProof="1">
                <a:latin typeface="Arial" charset="0"/>
              </a:rPr>
              <a:t>Oxygen (O)</a:t>
            </a:r>
            <a:endParaRPr lang="en-US" sz="2000">
              <a:latin typeface="Arial" charset="0"/>
            </a:endParaRPr>
          </a:p>
        </p:txBody>
      </p:sp>
      <p:sp>
        <p:nvSpPr>
          <p:cNvPr id="66" name="Rectangle 12"/>
          <p:cNvSpPr>
            <a:spLocks noChangeArrowheads="1"/>
          </p:cNvSpPr>
          <p:nvPr/>
        </p:nvSpPr>
        <p:spPr bwMode="auto">
          <a:xfrm>
            <a:off x="6981825" y="3108325"/>
            <a:ext cx="4492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p</a:t>
            </a:r>
            <a:r>
              <a:rPr lang="en-US" sz="1400" baseline="30000" noProof="1">
                <a:latin typeface="Arial" charset="0"/>
              </a:rPr>
              <a:t>+</a:t>
            </a:r>
            <a:endParaRPr lang="en-US" sz="1400">
              <a:latin typeface="Arial" charset="0"/>
            </a:endParaRPr>
          </a:p>
        </p:txBody>
      </p:sp>
      <p:sp>
        <p:nvSpPr>
          <p:cNvPr id="67" name="Rectangle 13"/>
          <p:cNvSpPr>
            <a:spLocks noChangeArrowheads="1"/>
          </p:cNvSpPr>
          <p:nvPr/>
        </p:nvSpPr>
        <p:spPr bwMode="auto">
          <a:xfrm>
            <a:off x="6981825" y="3313113"/>
            <a:ext cx="38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8</a:t>
            </a:r>
            <a:r>
              <a:rPr lang="en-US" sz="1400" i="1" noProof="1">
                <a:latin typeface="Arial" charset="0"/>
              </a:rPr>
              <a:t>n</a:t>
            </a:r>
            <a:endParaRPr lang="en-US" sz="1400">
              <a:latin typeface="Arial" charset="0"/>
            </a:endParaRPr>
          </a:p>
        </p:txBody>
      </p:sp>
      <p:sp>
        <p:nvSpPr>
          <p:cNvPr id="73" name="Rectangle 19"/>
          <p:cNvSpPr>
            <a:spLocks noChangeArrowheads="1"/>
          </p:cNvSpPr>
          <p:nvPr/>
        </p:nvSpPr>
        <p:spPr bwMode="auto">
          <a:xfrm>
            <a:off x="7000875" y="2557463"/>
            <a:ext cx="446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2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74" name="Rectangle 20"/>
          <p:cNvSpPr>
            <a:spLocks noChangeArrowheads="1"/>
          </p:cNvSpPr>
          <p:nvPr/>
        </p:nvSpPr>
        <p:spPr bwMode="auto">
          <a:xfrm>
            <a:off x="7002463" y="2262188"/>
            <a:ext cx="446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noProof="1">
                <a:latin typeface="Arial" charset="0"/>
              </a:rPr>
              <a:t>6</a:t>
            </a:r>
            <a:r>
              <a:rPr lang="en-US" sz="1400" i="1" noProof="1">
                <a:latin typeface="Arial" charset="0"/>
              </a:rPr>
              <a:t>e</a:t>
            </a:r>
            <a:r>
              <a:rPr lang="en-US" sz="1400" baseline="30000" noProof="1">
                <a:latin typeface="Arial" charset="0"/>
              </a:rPr>
              <a:t>–</a:t>
            </a:r>
            <a:endParaRPr lang="en-US" sz="1400">
              <a:latin typeface="Arial" charset="0"/>
            </a:endParaRPr>
          </a:p>
        </p:txBody>
      </p:sp>
      <p:sp>
        <p:nvSpPr>
          <p:cNvPr id="83" name="Rectangle 30"/>
          <p:cNvSpPr>
            <a:spLocks noChangeArrowheads="1"/>
          </p:cNvSpPr>
          <p:nvPr/>
        </p:nvSpPr>
        <p:spPr bwMode="auto">
          <a:xfrm>
            <a:off x="4767263" y="4768850"/>
            <a:ext cx="3032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charset="0"/>
              </a:rPr>
              <a:t>P</a:t>
            </a:r>
          </a:p>
        </p:txBody>
      </p:sp>
      <p:sp>
        <p:nvSpPr>
          <p:cNvPr id="84" name="Rectangle 31"/>
          <p:cNvSpPr>
            <a:spLocks noChangeArrowheads="1"/>
          </p:cNvSpPr>
          <p:nvPr/>
        </p:nvSpPr>
        <p:spPr bwMode="auto">
          <a:xfrm>
            <a:off x="6958013" y="4768850"/>
            <a:ext cx="322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Arial" charset="0"/>
              </a:rPr>
              <a:t>O</a:t>
            </a:r>
          </a:p>
        </p:txBody>
      </p:sp>
      <p:sp>
        <p:nvSpPr>
          <p:cNvPr id="85" name="Rectangle 32"/>
          <p:cNvSpPr>
            <a:spLocks noChangeArrowheads="1"/>
          </p:cNvSpPr>
          <p:nvPr/>
        </p:nvSpPr>
        <p:spPr bwMode="auto">
          <a:xfrm>
            <a:off x="954088" y="4768850"/>
            <a:ext cx="3127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Arial" charset="0"/>
              </a:rPr>
              <a:t>C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53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Why and how do atoms interact?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447800"/>
            <a:ext cx="82296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Reactive atoms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gain stability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by electron interactions (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chemical reactions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Electrons can be lost to empty the outermost shell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Electrons can be gained to fill the outermost shell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Electrons can be shared with another atom where both atoms have full outermost shells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F06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8258" y="1066800"/>
            <a:ext cx="6293705" cy="575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BF9DF5D9-273E-4A72-98D6-22D1FF136C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The formation of water molecule</a:t>
            </a:r>
          </a:p>
        </p:txBody>
      </p:sp>
    </p:spTree>
    <p:extLst>
      <p:ext uri="{BB962C8B-B14F-4D97-AF65-F5344CB8AC3E}">
        <p14:creationId xmlns:p14="http://schemas.microsoft.com/office/powerpoint/2010/main" val="22958746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Atomic Interaction – Chemical Bonding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95400"/>
            <a:ext cx="82296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Attractive forces (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chemical bonds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hold atoms together in molecules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Ionic Bond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Covalent Bond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Hydrogen Bond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Ions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19200"/>
            <a:ext cx="8534400" cy="5257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 that have lost electrons become positively charged ions or 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cat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ions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(e.g. sodium: Na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 that have gained electrons become negatively charged ions or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anions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(e.g. chlorine: Cl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4" name="Picture 2" descr="02_F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1575" y="3802680"/>
            <a:ext cx="4111625" cy="275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Ionic Bond</a:t>
            </a:r>
          </a:p>
        </p:txBody>
      </p:sp>
      <p:pic>
        <p:nvPicPr>
          <p:cNvPr id="3" name="Picture 2" descr="02_F04a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990600"/>
            <a:ext cx="4114800" cy="5817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371600"/>
            <a:ext cx="35814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Oppositely charged ions are attracted to each other are bound into a molecule by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ionic bonds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An Ionic Crystal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838200"/>
            <a:ext cx="8534400" cy="1066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Salt crystals are repeated, orderly arranged sodium and chloride ions</a:t>
            </a:r>
          </a:p>
        </p:txBody>
      </p:sp>
      <p:pic>
        <p:nvPicPr>
          <p:cNvPr id="4" name="Picture 2" descr="02_F04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925637"/>
            <a:ext cx="7620000" cy="454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Covalent Bond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191000" y="914400"/>
            <a:ext cx="4724400" cy="5638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 with partially full outer electron shells can share electrons (shared “valency”)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Two electrons (one from each atom) are shared in a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covalent bond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Most biological molecules contain covalent bonds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143000"/>
            <a:ext cx="3644900" cy="3733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04800" y="5062716"/>
            <a:ext cx="39624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Gilbert Newton Lewis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American Physical Chemist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Covalent Bond Patterns</a:t>
            </a:r>
          </a:p>
        </p:txBody>
      </p:sp>
      <p:pic>
        <p:nvPicPr>
          <p:cNvPr id="3" name="Picture 2" descr="02_T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57" y="1066800"/>
            <a:ext cx="9061893" cy="390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2286000" y="5029200"/>
            <a:ext cx="4648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 Hydrogen – Single bond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 Oxygen – Double bond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 Nitrogen – Triple bond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Polar Covalent Bonding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1219200"/>
            <a:ext cx="8229600" cy="5029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Atoms within a molecule may have different nuclear charges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Those atoms with greater positive nuclear charge pull more strongly on electrons in a covalent bond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In molecules where atoms of different elements are involved (H</a:t>
            </a:r>
            <a:r>
              <a:rPr lang="en-US" sz="3200" baseline="-25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O), the electrons are not always equally shared: these covalent bonds are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polar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F06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0" y="419100"/>
            <a:ext cx="7002463" cy="639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Non-polar Covalent Bonding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81000" y="990600"/>
            <a:ext cx="82296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In diatomic molecules like H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, both atoms exert the same pulling force on bond electrons: the covalent bond is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non-polar</a:t>
            </a:r>
            <a:endParaRPr kumimoji="0" lang="en-US" sz="3200" b="1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02_F06a"/>
          <p:cNvPicPr>
            <a:picLocks noChangeAspect="1" noChangeArrowheads="1"/>
          </p:cNvPicPr>
          <p:nvPr/>
        </p:nvPicPr>
        <p:blipFill>
          <a:blip r:embed="rId2"/>
          <a:srcRect t="12995"/>
          <a:stretch>
            <a:fillRect/>
          </a:stretch>
        </p:blipFill>
        <p:spPr bwMode="auto">
          <a:xfrm>
            <a:off x="1171440" y="2590800"/>
            <a:ext cx="650571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Hydrogen bonding</a:t>
            </a:r>
          </a:p>
        </p:txBody>
      </p:sp>
      <p:sp>
        <p:nvSpPr>
          <p:cNvPr id="3" name="Rectangle 21"/>
          <p:cNvSpPr txBox="1">
            <a:spLocks noChangeArrowheads="1"/>
          </p:cNvSpPr>
          <p:nvPr/>
        </p:nvSpPr>
        <p:spPr>
          <a:xfrm>
            <a:off x="533400" y="1219200"/>
            <a:ext cx="8229600" cy="4876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Polar molecules like water have partially charged atoms at their ends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Hydrogen bonds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form when partial opposite charges in different molecules attract each other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999CC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The partially positive hydrogens of one water molecule are attracted to the partially negative oxygen on another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8081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2400" y="1066800"/>
            <a:ext cx="8763000" cy="3048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Polar biological molecules can form hydrogen bonds with water, each other, or even within the same molecule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Hydrogen bonds are rather weak but can collectively be quite strong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Hydrogen bonding</a:t>
            </a:r>
          </a:p>
        </p:txBody>
      </p:sp>
      <p:pic>
        <p:nvPicPr>
          <p:cNvPr id="4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886200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64087" y="4043454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 bwMode="auto">
          <a:xfrm>
            <a:off x="3676650" y="55435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152900" y="55435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419600" y="55245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57800" y="54673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686300" y="55054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53000" y="54864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924300" y="55435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21243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2400" y="1066800"/>
            <a:ext cx="8763000" cy="3048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Hydrogen bonds are rather weak but can collectively be quite strong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Hydrogen bond is responsible for the great internal cohesion of water molecules.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7D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Hydrogen bonding – an important property</a:t>
            </a:r>
          </a:p>
        </p:txBody>
      </p:sp>
      <p:pic>
        <p:nvPicPr>
          <p:cNvPr id="4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0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64087" y="2214654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 bwMode="auto">
          <a:xfrm>
            <a:off x="367665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15290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419600" y="36957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57800" y="36385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686300" y="36766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53000" y="36576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92430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62483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F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5463" y="1066800"/>
            <a:ext cx="3723437" cy="556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Hydrogen bonding</a:t>
            </a:r>
          </a:p>
        </p:txBody>
      </p:sp>
    </p:spTree>
    <p:extLst>
      <p:ext uri="{BB962C8B-B14F-4D97-AF65-F5344CB8AC3E}">
        <p14:creationId xmlns:p14="http://schemas.microsoft.com/office/powerpoint/2010/main" val="26219863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1847FC9D-BD91-4FCB-94BD-AFBFC2CD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20469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Take a break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rgbClr val="00007D"/>
              </a:solidFill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007D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b="1" dirty="0">
              <a:solidFill>
                <a:srgbClr val="00007D"/>
              </a:solidFill>
              <a:latin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32802880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hapter 1 open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01813" y="1295400"/>
            <a:ext cx="5540375" cy="5410200"/>
          </a:xfrm>
          <a:prstGeom prst="rect">
            <a:avLst/>
          </a:prstGeom>
          <a:noFill/>
          <a:ln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73759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Signs of Life</a:t>
            </a:r>
          </a:p>
        </p:txBody>
      </p:sp>
    </p:spTree>
    <p:extLst>
      <p:ext uri="{BB962C8B-B14F-4D97-AF65-F5344CB8AC3E}">
        <p14:creationId xmlns:p14="http://schemas.microsoft.com/office/powerpoint/2010/main" val="9269075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295231"/>
            <a:ext cx="5530834" cy="4953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073759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7D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Water on Mars?</a:t>
            </a:r>
          </a:p>
        </p:txBody>
      </p:sp>
    </p:spTree>
    <p:extLst>
      <p:ext uri="{BB962C8B-B14F-4D97-AF65-F5344CB8AC3E}">
        <p14:creationId xmlns:p14="http://schemas.microsoft.com/office/powerpoint/2010/main" val="32584087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282714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Water is important for LIFE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914400"/>
            <a:ext cx="8763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 Water is the most abundant substance in living systems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70% of the weight of all living organisms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The first life forms arose in water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Evolution is shaped in an aqueous environment</a:t>
            </a:r>
          </a:p>
          <a:p>
            <a:pPr marL="285750" indent="-285750" eaLnBrk="1" hangingPunct="1">
              <a:buFont typeface="Arial" pitchFamily="34" charset="0"/>
              <a:buChar char="•"/>
            </a:pPr>
            <a:endParaRPr lang="en-US" sz="32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285750" indent="-285750" eaLnBrk="1" hangingPunct="1">
              <a:buFont typeface="Arial" pitchFamily="34" charset="0"/>
              <a:buChar char="•"/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Interactions in water molecule and the property of ionization  are crucial for both structure and function of biomolecules</a:t>
            </a:r>
          </a:p>
        </p:txBody>
      </p:sp>
    </p:spTree>
    <p:extLst>
      <p:ext uri="{BB962C8B-B14F-4D97-AF65-F5344CB8AC3E}">
        <p14:creationId xmlns:p14="http://schemas.microsoft.com/office/powerpoint/2010/main" val="25335233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The formation of  a water molecule</a:t>
            </a:r>
          </a:p>
        </p:txBody>
      </p:sp>
      <p:pic>
        <p:nvPicPr>
          <p:cNvPr id="4" name="Picture 2" descr="02_F06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052620"/>
            <a:ext cx="6100763" cy="5575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583755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52400" y="1066800"/>
            <a:ext cx="8763000" cy="3048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Hydrogen bonds are rather weak but can collectively be quite strong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Hydrogen bond is responsible for the great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internal cohesion of water molecules.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Hydrogen bonding – an important property</a:t>
            </a:r>
          </a:p>
        </p:txBody>
      </p:sp>
      <p:pic>
        <p:nvPicPr>
          <p:cNvPr id="4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400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02_F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64087" y="2214654"/>
            <a:ext cx="2970213" cy="265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 bwMode="auto">
          <a:xfrm>
            <a:off x="367665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415290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4419600" y="36957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5257800" y="36385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4686300" y="36766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4953000" y="365760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924300" y="3714750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8891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Hydrogen bonding is responsible for the  unusual properties of water 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52400" y="1905000"/>
            <a:ext cx="8763000" cy="1905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high melting point (0</a:t>
            </a:r>
            <a:r>
              <a:rPr kumimoji="0" lang="en-US" sz="3200" b="1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◦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C)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  <a:defRPr/>
            </a:pP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high boiling point (10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3200" b="1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◦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C)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  <a:defRPr/>
            </a:pP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high heat of vaporization (2260</a:t>
            </a:r>
            <a:r>
              <a:rPr lang="en-US" sz="3200" b="1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◦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C)</a:t>
            </a:r>
          </a:p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  <a:defRPr/>
            </a:pPr>
            <a:endParaRPr kumimoji="0" lang="en-US" sz="3200" b="1" i="0" u="none" strike="noStrike" kern="0" cap="none" spc="0" normalizeH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  <a:defRPr/>
            </a:pP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In comparison with other solvents-</a:t>
            </a:r>
          </a:p>
          <a:p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Water                                                0       100        2,260</a:t>
            </a:r>
          </a:p>
          <a:p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Methanol (CH3OH)                       98         65        1,100</a:t>
            </a:r>
          </a:p>
          <a:p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Ethanol (CH3CH2OH)                 117         78           854</a:t>
            </a:r>
          </a:p>
          <a:p>
            <a:r>
              <a:rPr lang="pl-PL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Propanol (CH3CH2CH2OH) 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pl-PL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127 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pl-PL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97 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pl-PL" sz="28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687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5732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is an excellent solvent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52400" y="1066800"/>
            <a:ext cx="8763000" cy="3048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wide range of substances dissolve in water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Owing to its molecular interactions,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is a polar solvent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02_F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619400"/>
            <a:ext cx="4935098" cy="42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05743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interacts with many molecules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52400" y="1143000"/>
            <a:ext cx="8763000" cy="1676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soluble molecules are hydrophilic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r>
              <a:rPr lang="en-US" sz="28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(“Hydro” – water ; “philic” – loving)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r>
              <a:rPr lang="en-US" sz="28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e.g. Sugars, Amino acids, Salts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lang="en-US" sz="28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kumimoji="0" lang="en-US" sz="2800" b="1" i="0" u="none" strike="noStrike" kern="0" cap="none" spc="0" normalizeH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endParaRPr kumimoji="0" lang="en-US" sz="2800" b="1" i="0" u="none" strike="noStrike" kern="0" cap="none" spc="0" normalizeH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28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2800" b="1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03_F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84930" y="2715522"/>
            <a:ext cx="5630270" cy="383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950055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interacts with many molecules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95400"/>
            <a:ext cx="8458200" cy="4800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Water-insoluble molecules are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hydrophobic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(“hydro” –water ;  “phobic” – fearing)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molecules repel and drive together uncharged and non-polar molecules like fats and oils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“clumping” of non-polar molecules is called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hydrophobic interaction</a:t>
            </a:r>
          </a:p>
        </p:txBody>
      </p:sp>
    </p:spTree>
    <p:extLst>
      <p:ext uri="{BB962C8B-B14F-4D97-AF65-F5344CB8AC3E}">
        <p14:creationId xmlns:p14="http://schemas.microsoft.com/office/powerpoint/2010/main" val="63702423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interaction with fats – an important consequence for LIFE</a:t>
            </a:r>
          </a:p>
        </p:txBody>
      </p:sp>
      <p:pic>
        <p:nvPicPr>
          <p:cNvPr id="3" name="Picture 2" descr="02_F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95600" y="1712057"/>
            <a:ext cx="3535363" cy="5069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66795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lum bright="-21000" contrast="13000"/>
          </a:blip>
          <a:srcRect/>
          <a:stretch>
            <a:fillRect/>
          </a:stretch>
        </p:blipFill>
        <p:spPr bwMode="auto">
          <a:xfrm>
            <a:off x="3581400" y="1600200"/>
            <a:ext cx="3276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interaction with fats – an important consequence for LIFE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2146280"/>
            <a:ext cx="33528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The formation of “micelles” led to the precursors of cells</a:t>
            </a:r>
          </a:p>
        </p:txBody>
      </p:sp>
    </p:spTree>
    <p:extLst>
      <p:ext uri="{BB962C8B-B14F-4D97-AF65-F5344CB8AC3E}">
        <p14:creationId xmlns:p14="http://schemas.microsoft.com/office/powerpoint/2010/main" val="29671466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molecules tend to stick together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990600"/>
            <a:ext cx="82296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Cohesion of water molecules along a surface produces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surface tension </a:t>
            </a: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(tendency of</a:t>
            </a:r>
            <a:r>
              <a:rPr kumimoji="0" lang="en-US" sz="320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the water surface not to be broken</a:t>
            </a:r>
            <a:endParaRPr kumimoji="0" lang="en-US" sz="320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1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Fishing spiders and water striders rely on surface tension to move across the surface of ponds</a:t>
            </a:r>
          </a:p>
        </p:txBody>
      </p:sp>
      <p:pic>
        <p:nvPicPr>
          <p:cNvPr id="4" name="Picture 2" descr="02_F1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96852" y="3480845"/>
            <a:ext cx="3637548" cy="3224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 descr="chapter 2 opener"/>
          <p:cNvPicPr>
            <a:picLocks noChangeAspect="1" noChangeArrowheads="1"/>
          </p:cNvPicPr>
          <p:nvPr/>
        </p:nvPicPr>
        <p:blipFill>
          <a:blip r:embed="rId3"/>
          <a:srcRect l="34898" t="35017"/>
          <a:stretch>
            <a:fillRect/>
          </a:stretch>
        </p:blipFill>
        <p:spPr bwMode="auto">
          <a:xfrm>
            <a:off x="914400" y="3429000"/>
            <a:ext cx="3505200" cy="32932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653441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molecules tend to stick together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295400"/>
            <a:ext cx="35052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Hydrogen bonding between water molecules produces high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cohesion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cohesion explains how water molecules can form a chain in delivering moisture to the top of a tree</a:t>
            </a:r>
          </a:p>
        </p:txBody>
      </p:sp>
      <p:pic>
        <p:nvPicPr>
          <p:cNvPr id="4" name="Picture 2" descr="02_F13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44937" y="1111539"/>
            <a:ext cx="4741863" cy="5670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5271577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molecules tend to stick together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371600"/>
            <a:ext cx="35052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molecules stick to polar or charged surfaces in the property called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adhesion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Adhesion helps water climb up the thin tubes of plants to the leaves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447800"/>
            <a:ext cx="507492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5738218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lum bright="-28000" contrast="28000"/>
          </a:blip>
          <a:srcRect/>
          <a:stretch>
            <a:fillRect/>
          </a:stretch>
        </p:blipFill>
        <p:spPr bwMode="auto">
          <a:xfrm>
            <a:off x="457200" y="1600200"/>
            <a:ext cx="450176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molecules tend to stick together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181600" y="1371600"/>
            <a:ext cx="37338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Ascent of sap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theory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molecules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climb through plant vessels due to electromagnetic pulsations of living cells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52400" y="5334000"/>
            <a:ext cx="48006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Jagadish Chandra Bose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Indian Biophysicist</a:t>
            </a:r>
          </a:p>
        </p:txBody>
      </p:sp>
    </p:spTree>
    <p:extLst>
      <p:ext uri="{BB962C8B-B14F-4D97-AF65-F5344CB8AC3E}">
        <p14:creationId xmlns:p14="http://schemas.microsoft.com/office/powerpoint/2010/main" val="139916549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molecules tend to stick together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19200"/>
            <a:ext cx="8229600" cy="495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Important consequences of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cohesion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and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adhesion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of water molecules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and the movement of water in plants-</a:t>
            </a:r>
          </a:p>
          <a:p>
            <a:pPr marL="342900" marR="0" lvl="0" indent="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lang="en-US" sz="3200" kern="0" baseline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evolution of tall land plants</a:t>
            </a:r>
          </a:p>
          <a:p>
            <a:pPr marL="342900" marR="0" lvl="0" indent="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increased photosynthesis</a:t>
            </a:r>
          </a:p>
          <a:p>
            <a:pPr marL="8572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lang="en-US" sz="3200" kern="0" baseline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Increased amounts of oxygen in atmosphere due to photosynthesis</a:t>
            </a:r>
          </a:p>
          <a:p>
            <a:pPr marL="8572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evolution of terrestrial life 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75252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Ionization of water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1219200"/>
            <a:ext cx="8458200" cy="1905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small fraction of water molecules break apart into ions: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			H</a:t>
            </a:r>
            <a:r>
              <a:rPr kumimoji="0" lang="en-US" sz="3200" b="0" i="0" u="none" strike="noStrike" kern="0" cap="none" spc="0" normalizeH="0" baseline="-25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OH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+</a:t>
            </a:r>
            <a:endParaRPr kumimoji="0" lang="en-US" sz="3200" b="0" i="0" u="none" strike="noStrike" kern="0" cap="none" spc="0" normalizeH="0" baseline="3000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figure 2-14"/>
          <p:cNvPicPr>
            <a:picLocks noChangeAspect="1" noChangeArrowheads="1"/>
          </p:cNvPicPr>
          <p:nvPr/>
        </p:nvPicPr>
        <p:blipFill>
          <a:blip r:embed="rId2"/>
          <a:srcRect b="41109"/>
          <a:stretch>
            <a:fillRect/>
          </a:stretch>
        </p:blipFill>
        <p:spPr bwMode="auto">
          <a:xfrm>
            <a:off x="303213" y="3194050"/>
            <a:ext cx="8535987" cy="2292350"/>
          </a:xfrm>
          <a:prstGeom prst="rect">
            <a:avLst/>
          </a:prstGeom>
          <a:noFill/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581400" y="5334000"/>
            <a:ext cx="2590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Hydroxide ion</a:t>
            </a: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6172200" y="4572000"/>
            <a:ext cx="2438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Hydrogen ion</a:t>
            </a:r>
          </a:p>
        </p:txBody>
      </p:sp>
    </p:spTree>
    <p:extLst>
      <p:ext uri="{BB962C8B-B14F-4D97-AF65-F5344CB8AC3E}">
        <p14:creationId xmlns:p14="http://schemas.microsoft.com/office/powerpoint/2010/main" val="6404061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Acids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657600" y="1219200"/>
            <a:ext cx="5029200" cy="533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Solutions where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&gt; OH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acidic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e.g.  Hydrochloric acid ionizes in water:  </a:t>
            </a:r>
          </a:p>
          <a:p>
            <a:pPr marL="1143000" marR="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    HCl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+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Cl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Lemon juice and vinegar are naturally produced acids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Arial" pitchFamily="34" charset="0"/>
              <a:buChar char="•"/>
            </a:pP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The sour taste of lemon juice is due to the way the receptors of your tongue respond to the </a:t>
            </a: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H</a:t>
            </a:r>
            <a:r>
              <a:rPr lang="en-US" sz="2800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+ </a:t>
            </a: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ions.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447800"/>
            <a:ext cx="289560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0" y="5334000"/>
            <a:ext cx="41148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Svante Arrhenius</a:t>
            </a:r>
          </a:p>
          <a:p>
            <a:pPr algn="ctr" eaLnBrk="1" hangingPunct="1"/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Swedish Physicist</a:t>
            </a:r>
          </a:p>
        </p:txBody>
      </p:sp>
    </p:spTree>
    <p:extLst>
      <p:ext uri="{BB962C8B-B14F-4D97-AF65-F5344CB8AC3E}">
        <p14:creationId xmlns:p14="http://schemas.microsoft.com/office/powerpoint/2010/main" val="259667350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Bases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95400"/>
            <a:ext cx="8458200" cy="2438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Solutions where OH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&gt;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basic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e.g. Sodium hydroxide ionizes in water: 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NaOH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Na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+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+ OH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Baking soda, chlorine bleach, and ammonia are basic</a:t>
            </a: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23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Neutral Solution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04800" y="5029200"/>
            <a:ext cx="8458200" cy="160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Solutions where OH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are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neutral</a:t>
            </a:r>
          </a:p>
          <a:p>
            <a:pPr marL="342900" marR="0" lvl="0" indent="571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Pure water is neutral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1143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Hydrogen ion concentration - pH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04800" y="1219200"/>
            <a:ext cx="8458200" cy="54102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 degree of acidity of a solution is measured using the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pH scale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pHs 0-6 are acidic (H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&gt; OH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pH 7 is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neutral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(H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= OH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pH 8-14 is basic (OH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&gt; 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en-US" sz="2800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pH </a:t>
            </a:r>
          </a:p>
          <a:p>
            <a:pPr marL="342900" marR="0" lvl="1" indent="1143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The  symbol “p” means “ negative logarithm of ”</a:t>
            </a:r>
          </a:p>
          <a:p>
            <a:pPr marL="342900" lvl="1" indent="11430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Arial" pitchFamily="34" charset="0"/>
              <a:buChar char="•"/>
            </a:pP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en-US" sz="2800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concentration in moles/liter</a:t>
            </a:r>
          </a:p>
          <a:p>
            <a:pPr marL="342900" lvl="1" indent="114300" eaLnBrk="1" hangingPunct="1">
              <a:spcBef>
                <a:spcPct val="20000"/>
              </a:spcBef>
              <a:buClr>
                <a:schemeClr val="accent2"/>
              </a:buClr>
              <a:buSzPct val="80000"/>
              <a:buFont typeface="Arial" pitchFamily="34" charset="0"/>
              <a:buChar char="•"/>
            </a:pPr>
            <a:r>
              <a:rPr lang="en-US" sz="28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Mole = weight of substance / molecular weight</a:t>
            </a:r>
          </a:p>
          <a:p>
            <a:pPr marL="742950" marR="0" lvl="1" indent="-7429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lang="en-US" sz="2800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10575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F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276031"/>
            <a:ext cx="9143999" cy="5429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The pH scale</a:t>
            </a:r>
          </a:p>
        </p:txBody>
      </p:sp>
    </p:spTree>
    <p:extLst>
      <p:ext uri="{BB962C8B-B14F-4D97-AF65-F5344CB8AC3E}">
        <p14:creationId xmlns:p14="http://schemas.microsoft.com/office/powerpoint/2010/main" val="22855795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Buffers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295400"/>
            <a:ext cx="8382000" cy="49530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buffer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is a compound that accepts or releases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in response to pH change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In the cell interior they maintain a neutral pH to prevent cell death due to increased acidity or basicity.</a:t>
            </a:r>
          </a:p>
          <a:p>
            <a:pPr marL="609600" lvl="0" indent="-6096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</a:pP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If H</a:t>
            </a:r>
            <a:r>
              <a:rPr lang="en-US" sz="3200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ion concentration increases, buffers combine with them; if it falls, buffers release H</a:t>
            </a:r>
            <a:r>
              <a:rPr lang="en-US" sz="3200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3200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 ions.  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44620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Buffers maintain blood pH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066800"/>
            <a:ext cx="8382000" cy="27432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If the blood becomes too acidic, bicarbonate accepts (and absorbs) H</a:t>
            </a:r>
            <a:r>
              <a:rPr kumimoji="0" lang="en-US" sz="32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to make carbonic acid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		HCO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 +            H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+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   H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CO</a:t>
            </a:r>
            <a:r>
              <a:rPr kumimoji="0" lang="en-US" sz="2800" b="0" i="0" u="none" strike="noStrike" kern="0" cap="none" spc="0" normalizeH="0" baseline="-2500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Tx/>
              <a:buNone/>
              <a:tabLst/>
              <a:defRPr/>
            </a:pP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bicarbonate           hydrogen ion       carbonic acid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4800" y="3886200"/>
            <a:ext cx="8382000" cy="26670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If the blood becomes too basic, carbonic acid liberates hydrogen ions to combine with OH</a:t>
            </a:r>
            <a:r>
              <a:rPr kumimoji="0" lang="en-US" sz="3200" b="0" i="0" u="none" strike="noStrike" kern="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to form water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</a:t>
            </a:r>
            <a:r>
              <a:rPr kumimoji="0" lang="en-US" sz="2800" b="0" i="0" u="none" strike="noStrike" kern="0" cap="none" spc="0" normalizeH="0" baseline="-25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2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CO</a:t>
            </a:r>
            <a:r>
              <a:rPr kumimoji="0" lang="en-US" sz="2800" b="0" i="0" u="none" strike="noStrike" kern="0" cap="none" spc="0" normalizeH="0" baseline="-25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3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 +       OH</a:t>
            </a:r>
            <a:r>
              <a:rPr kumimoji="0" lang="en-US" sz="2800" b="0" i="0" u="none" strike="noStrike" kern="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-       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   HCO</a:t>
            </a:r>
            <a:r>
              <a:rPr kumimoji="0" lang="en-US" sz="2800" b="0" i="0" u="none" strike="noStrike" kern="0" cap="none" spc="0" normalizeH="0" baseline="-25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3</a:t>
            </a:r>
            <a:r>
              <a:rPr kumimoji="0" lang="en-US" sz="2800" b="0" i="0" u="none" strike="noStrike" kern="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-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     +      H</a:t>
            </a:r>
            <a:r>
              <a:rPr kumimoji="0" lang="en-US" sz="2800" b="0" i="0" u="none" strike="noStrike" kern="0" cap="none" spc="0" normalizeH="0" baseline="-25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2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</a:t>
            </a: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carbonic acid   hydroxide ion     bicarbonate           water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Tx/>
              <a:buNone/>
              <a:tabLst/>
              <a:defRPr/>
            </a:pPr>
            <a:endParaRPr kumimoji="0" lang="en-US" sz="2800" b="0" i="1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0350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stabilizes temperature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143000"/>
            <a:ext cx="8915400" cy="1524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Very low or very high temperatures may damage enzymes or slow down important chemical reactions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2743200"/>
            <a:ext cx="8915400" cy="2590800"/>
          </a:xfrm>
          <a:prstGeom prst="rect">
            <a:avLst/>
          </a:prstGeom>
        </p:spPr>
        <p:txBody>
          <a:bodyPr/>
          <a:lstStyle/>
          <a:p>
            <a:pPr marL="342900" lvl="0" indent="-342900" eaLnBrk="1" hangingPunct="1">
              <a:spcBef>
                <a:spcPct val="20000"/>
              </a:spcBef>
              <a:buClr>
                <a:schemeClr val="bg2"/>
              </a:buClr>
              <a:buSzPct val="75000"/>
              <a:buFont typeface="Arial" pitchFamily="34" charset="0"/>
              <a:buChar char="•"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requires a lot of energy to turn from liquid into a gas (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heat of vaporization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2260</a:t>
            </a:r>
            <a:r>
              <a:rPr lang="en-US" sz="3200" b="1" kern="0" baseline="300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◦</a:t>
            </a:r>
            <a:r>
              <a:rPr lang="en-US" sz="3200" b="1" kern="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Evaporating water uses up heat from its surroundings, cooling the nearby environment (as occurs during sweating)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06645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stabilizes temperature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371600"/>
            <a:ext cx="8229600" cy="5257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moderates the effect of temperature change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Temperature reflects the speed of molecular motion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It requires 1 calorie of energy to raise the temperature of 1g of water 1</a:t>
            </a:r>
            <a:r>
              <a:rPr kumimoji="0" lang="en-US" sz="2800" b="0" i="0" u="none" strike="noStrike" kern="0" cap="none" spc="0" normalizeH="0" baseline="3000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C (the </a:t>
            </a: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specific heat</a:t>
            </a: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of water), so it heats up very slowly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4119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2_F16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33450"/>
            <a:ext cx="8531225" cy="582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3810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stabilizes temperature</a:t>
            </a:r>
          </a:p>
        </p:txBody>
      </p:sp>
    </p:spTree>
    <p:extLst>
      <p:ext uri="{BB962C8B-B14F-4D97-AF65-F5344CB8AC3E}">
        <p14:creationId xmlns:p14="http://schemas.microsoft.com/office/powerpoint/2010/main" val="115552297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Water stabilizes temperature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143000"/>
            <a:ext cx="8686800" cy="1828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requires a lot of energy to be withdrawn in order to freeze (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heat of fusion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freezes more slowly than other liquids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figure 2-16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980155"/>
            <a:ext cx="4953000" cy="32396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666435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Ice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76200" y="1066800"/>
            <a:ext cx="8763000" cy="22860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Most substances become denser when they solidify from a liquid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Ice is unusual because it is </a:t>
            </a:r>
            <a:r>
              <a:rPr kumimoji="0" lang="en-US" sz="3200" b="0" i="1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less dense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than liquid water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3409950"/>
            <a:ext cx="400050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217536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Ice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61950" y="1219200"/>
            <a:ext cx="8382000" cy="12192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Water molecules spread apart slightly during the freezing process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02_F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370137"/>
            <a:ext cx="8531225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1430621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Ice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228600" y="1066800"/>
            <a:ext cx="8686800" cy="5029200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Ice floats in liquid water and forms an insulating layer that delays freezing blow its layer.</a:t>
            </a: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609600" marR="0" lvl="0" indent="-609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Ponds and lakes freeze from the top down and never freeze completely to the bottom</a:t>
            </a:r>
          </a:p>
          <a:p>
            <a:pPr marL="990600" marR="0" lvl="1" indent="-5334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Many plants and fish therefore are not frozen</a:t>
            </a:r>
          </a:p>
        </p:txBody>
      </p:sp>
    </p:spTree>
    <p:extLst>
      <p:ext uri="{BB962C8B-B14F-4D97-AF65-F5344CB8AC3E}">
        <p14:creationId xmlns:p14="http://schemas.microsoft.com/office/powerpoint/2010/main" val="26413250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" y="762000"/>
            <a:ext cx="7543800" cy="5682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8574983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Take a break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1676400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  <a:p>
            <a:pPr marL="285750" indent="-285750"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Biomolecules – Proteins</a:t>
            </a:r>
          </a:p>
        </p:txBody>
      </p:sp>
    </p:spTree>
    <p:extLst>
      <p:ext uri="{BB962C8B-B14F-4D97-AF65-F5344CB8AC3E}">
        <p14:creationId xmlns:p14="http://schemas.microsoft.com/office/powerpoint/2010/main" val="833485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 t="10689" b="5447"/>
          <a:stretch>
            <a:fillRect/>
          </a:stretch>
        </p:blipFill>
        <p:spPr>
          <a:xfrm>
            <a:off x="1676399" y="685800"/>
            <a:ext cx="7240143" cy="5791200"/>
          </a:xfrm>
          <a:noFill/>
        </p:spPr>
      </p:pic>
    </p:spTree>
    <p:extLst>
      <p:ext uri="{BB962C8B-B14F-4D97-AF65-F5344CB8AC3E}">
        <p14:creationId xmlns:p14="http://schemas.microsoft.com/office/powerpoint/2010/main" val="1512478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862138" y="517525"/>
            <a:ext cx="5222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Killer Proteins - Prions</a:t>
            </a:r>
          </a:p>
        </p:txBody>
      </p:sp>
      <p:pic>
        <p:nvPicPr>
          <p:cNvPr id="512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6000"/>
          </a:blip>
          <a:srcRect/>
          <a:stretch>
            <a:fillRect/>
          </a:stretch>
        </p:blipFill>
        <p:spPr>
          <a:xfrm>
            <a:off x="533400" y="1499394"/>
            <a:ext cx="3276600" cy="2457450"/>
          </a:xfrm>
          <a:noFill/>
        </p:spPr>
      </p:pic>
      <p:pic>
        <p:nvPicPr>
          <p:cNvPr id="2050" name="Picture 2" descr="Image result for mad cow disease first human case">
            <a:extLst>
              <a:ext uri="{FF2B5EF4-FFF2-40B4-BE49-F238E27FC236}">
                <a16:creationId xmlns:a16="http://schemas.microsoft.com/office/drawing/2014/main" id="{E145C1AB-C8C8-4204-8052-12388AD6C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3574" y="1507014"/>
            <a:ext cx="3298825" cy="456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173392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4"/>
          <p:cNvSpPr txBox="1">
            <a:spLocks noChangeArrowheads="1"/>
          </p:cNvSpPr>
          <p:nvPr/>
        </p:nvSpPr>
        <p:spPr bwMode="auto">
          <a:xfrm>
            <a:off x="3471863" y="517525"/>
            <a:ext cx="199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Proteins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  <a:noFill/>
        </p:spPr>
        <p:txBody>
          <a:bodyPr/>
          <a:lstStyle/>
          <a:p>
            <a:pPr marL="0" indent="0" eaLnBrk="1" hangingPunct="1">
              <a:buSzTx/>
              <a:buFontTx/>
              <a:buChar char="•"/>
            </a:pPr>
            <a:r>
              <a:rPr lang="en-US" sz="3600" b="1">
                <a:solidFill>
                  <a:schemeClr val="bg2"/>
                </a:solidFill>
                <a:latin typeface="Times New Roman" pitchFamily="18" charset="0"/>
              </a:rPr>
              <a:t> </a:t>
            </a:r>
            <a:r>
              <a:rPr lang="en-US" sz="3600">
                <a:solidFill>
                  <a:schemeClr val="bg2"/>
                </a:solidFill>
                <a:latin typeface="Times New Roman" pitchFamily="18" charset="0"/>
              </a:rPr>
              <a:t>What Are Proteins?</a:t>
            </a:r>
          </a:p>
          <a:p>
            <a:pPr marL="0" indent="0" eaLnBrk="1" hangingPunct="1">
              <a:buSzTx/>
              <a:buFontTx/>
              <a:buNone/>
            </a:pPr>
            <a:endParaRPr lang="en-US" sz="3600">
              <a:solidFill>
                <a:schemeClr val="bg2"/>
              </a:solidFill>
              <a:latin typeface="Times New Roman" pitchFamily="18" charset="0"/>
            </a:endParaRPr>
          </a:p>
          <a:p>
            <a:pPr marL="404813" lvl="1" indent="-290513" eaLnBrk="1" hangingPunct="1">
              <a:buSzTx/>
              <a:buFontTx/>
              <a:buChar char="•"/>
            </a:pPr>
            <a:r>
              <a:rPr lang="en-US" sz="3600">
                <a:solidFill>
                  <a:schemeClr val="bg2"/>
                </a:solidFill>
                <a:latin typeface="Times New Roman" pitchFamily="18" charset="0"/>
              </a:rPr>
              <a:t> What are the functions of Proteins?</a:t>
            </a:r>
          </a:p>
          <a:p>
            <a:pPr marL="404813" lvl="1" indent="-290513" eaLnBrk="1" hangingPunct="1">
              <a:buSzTx/>
              <a:buFontTx/>
              <a:buChar char="•"/>
            </a:pPr>
            <a:r>
              <a:rPr lang="en-US" sz="3600">
                <a:solidFill>
                  <a:schemeClr val="bg2"/>
                </a:solidFill>
                <a:latin typeface="Times New Roman" pitchFamily="18" charset="0"/>
              </a:rPr>
              <a:t> How are proteins formed?</a:t>
            </a:r>
          </a:p>
          <a:p>
            <a:pPr marL="404813" lvl="1" indent="-290513" eaLnBrk="1" hangingPunct="1">
              <a:buSzTx/>
              <a:buFontTx/>
              <a:buChar char="•"/>
            </a:pPr>
            <a:r>
              <a:rPr lang="en-US" sz="3600">
                <a:solidFill>
                  <a:schemeClr val="bg2"/>
                </a:solidFill>
                <a:latin typeface="Times New Roman" pitchFamily="18" charset="0"/>
              </a:rPr>
              <a:t> What is the structure of proteins?</a:t>
            </a:r>
          </a:p>
          <a:p>
            <a:pPr marL="404813" lvl="1" indent="-290513" eaLnBrk="1" hangingPunct="1">
              <a:buSzTx/>
              <a:buFontTx/>
              <a:buChar char="•"/>
            </a:pPr>
            <a:r>
              <a:rPr lang="en-US" sz="3600">
                <a:solidFill>
                  <a:schemeClr val="bg2"/>
                </a:solidFill>
                <a:latin typeface="Times New Roman" pitchFamily="18" charset="0"/>
              </a:rPr>
              <a:t> How is the structure of proteins linked to their function?</a:t>
            </a:r>
          </a:p>
          <a:p>
            <a:pPr marL="0" indent="0" eaLnBrk="1" hangingPunct="1">
              <a:buSzTx/>
              <a:buFontTx/>
              <a:buNone/>
            </a:pPr>
            <a:endParaRPr lang="en-US" sz="360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140718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4"/>
          <p:cNvSpPr txBox="1">
            <a:spLocks noChangeArrowheads="1"/>
          </p:cNvSpPr>
          <p:nvPr/>
        </p:nvSpPr>
        <p:spPr bwMode="auto">
          <a:xfrm>
            <a:off x="3471863" y="381000"/>
            <a:ext cx="1990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Proteins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90625"/>
            <a:ext cx="3070225" cy="4295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04800" y="5578475"/>
            <a:ext cx="3733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Jon Jakob Berzelius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Swedish Biochemist</a:t>
            </a:r>
          </a:p>
        </p:txBody>
      </p:sp>
      <p:sp>
        <p:nvSpPr>
          <p:cNvPr id="8197" name="Text Box 7"/>
          <p:cNvSpPr txBox="1">
            <a:spLocks noChangeArrowheads="1"/>
          </p:cNvSpPr>
          <p:nvPr/>
        </p:nvSpPr>
        <p:spPr bwMode="auto">
          <a:xfrm>
            <a:off x="4114800" y="1295400"/>
            <a:ext cx="4475163" cy="4191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Coined in 1863</a:t>
            </a:r>
          </a:p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The word protein comes from the Greek word “</a:t>
            </a:r>
            <a:r>
              <a:rPr lang="en-US" sz="2800" b="1" dirty="0" err="1">
                <a:solidFill>
                  <a:schemeClr val="bg2"/>
                </a:solidFill>
                <a:latin typeface="Times New Roman" pitchFamily="18" charset="0"/>
              </a:rPr>
              <a:t>proteios</a:t>
            </a: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” meaning  “first place”</a:t>
            </a:r>
          </a:p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He opined that proteins are substances prepared by plants for herbivores or the grass eating animals</a:t>
            </a:r>
          </a:p>
        </p:txBody>
      </p:sp>
    </p:spTree>
    <p:extLst>
      <p:ext uri="{BB962C8B-B14F-4D97-AF65-F5344CB8AC3E}">
        <p14:creationId xmlns:p14="http://schemas.microsoft.com/office/powerpoint/2010/main" val="325627784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03_F17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143000"/>
            <a:ext cx="4038600" cy="3267075"/>
          </a:xfrm>
          <a:noFill/>
        </p:spPr>
      </p:pic>
      <p:pic>
        <p:nvPicPr>
          <p:cNvPr id="9219" name="Picture 6" descr="03_F17b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876800" y="1160463"/>
            <a:ext cx="3581400" cy="2746375"/>
          </a:xfrm>
          <a:noFill/>
        </p:spPr>
      </p:pic>
      <p:pic>
        <p:nvPicPr>
          <p:cNvPr id="9220" name="Picture 9" descr="03_F17c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971800" y="4114800"/>
            <a:ext cx="3657600" cy="2614613"/>
          </a:xfrm>
          <a:noFill/>
        </p:spPr>
      </p:pic>
      <p:sp>
        <p:nvSpPr>
          <p:cNvPr id="9221" name="Text Box 4"/>
          <p:cNvSpPr txBox="1">
            <a:spLocks noChangeArrowheads="1"/>
          </p:cNvSpPr>
          <p:nvPr/>
        </p:nvSpPr>
        <p:spPr bwMode="auto">
          <a:xfrm>
            <a:off x="2281238" y="304800"/>
            <a:ext cx="4376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Structural Proteins</a:t>
            </a:r>
          </a:p>
        </p:txBody>
      </p:sp>
    </p:spTree>
    <p:extLst>
      <p:ext uri="{BB962C8B-B14F-4D97-AF65-F5344CB8AC3E}">
        <p14:creationId xmlns:p14="http://schemas.microsoft.com/office/powerpoint/2010/main" val="406583873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03_T03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739775"/>
            <a:ext cx="9144000" cy="5383213"/>
          </a:xfrm>
          <a:noFill/>
        </p:spPr>
      </p:pic>
    </p:spTree>
    <p:extLst>
      <p:ext uri="{BB962C8B-B14F-4D97-AF65-F5344CB8AC3E}">
        <p14:creationId xmlns:p14="http://schemas.microsoft.com/office/powerpoint/2010/main" val="167928458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4"/>
          <p:cNvSpPr txBox="1">
            <a:spLocks noChangeArrowheads="1"/>
          </p:cNvSpPr>
          <p:nvPr/>
        </p:nvSpPr>
        <p:spPr bwMode="auto">
          <a:xfrm>
            <a:off x="309563" y="517525"/>
            <a:ext cx="8329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Proteins are polymers of Amino acids</a:t>
            </a:r>
          </a:p>
        </p:txBody>
      </p:sp>
      <p:sp>
        <p:nvSpPr>
          <p:cNvPr id="11267" name="Rectangle 8"/>
          <p:cNvSpPr>
            <a:spLocks noChangeArrowheads="1"/>
          </p:cNvSpPr>
          <p:nvPr/>
        </p:nvSpPr>
        <p:spPr bwMode="auto">
          <a:xfrm>
            <a:off x="228600" y="1295400"/>
            <a:ext cx="868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98463" indent="-204788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Proteins are formed from chains of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amino acids </a:t>
            </a: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(monomers)</a:t>
            </a:r>
          </a:p>
        </p:txBody>
      </p:sp>
      <p:sp>
        <p:nvSpPr>
          <p:cNvPr id="11268" name="Rectangle 10"/>
          <p:cNvSpPr>
            <a:spLocks noChangeArrowheads="1"/>
          </p:cNvSpPr>
          <p:nvPr/>
        </p:nvSpPr>
        <p:spPr bwMode="auto">
          <a:xfrm>
            <a:off x="304800" y="2667000"/>
            <a:ext cx="83820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All amino acids have similar structure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All contain “amino” and “carboxyl (acid)” groups,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bg2"/>
              </a:buClr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      hence the name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All have a variable “R” group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>
                <a:solidFill>
                  <a:schemeClr val="bg2"/>
                </a:solidFill>
                <a:latin typeface="Times New Roman" pitchFamily="18" charset="0"/>
              </a:rPr>
              <a:t>Some R groups are hydrophobic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>
                <a:solidFill>
                  <a:schemeClr val="bg2"/>
                </a:solidFill>
                <a:latin typeface="Times New Roman" pitchFamily="18" charset="0"/>
              </a:rPr>
              <a:t>Some are hydrophilic</a:t>
            </a:r>
          </a:p>
          <a:p>
            <a:pPr marL="1371600" lvl="2" indent="-4572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>
                <a:solidFill>
                  <a:schemeClr val="bg2"/>
                </a:solidFill>
                <a:latin typeface="Times New Roman" pitchFamily="18" charset="0"/>
              </a:rPr>
              <a:t>Cysteine R groups can form disulfide bridges</a:t>
            </a:r>
          </a:p>
          <a:p>
            <a:pPr marL="990600" lvl="1" indent="-5334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endParaRPr lang="en-US" sz="2800">
              <a:solidFill>
                <a:schemeClr val="bg2"/>
              </a:solidFill>
              <a:latin typeface="Times New Roman" pitchFamily="18" charset="0"/>
            </a:endParaRPr>
          </a:p>
          <a:p>
            <a:pPr marL="609600" indent="-6096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endParaRPr lang="en-US" sz="3200">
              <a:solidFill>
                <a:schemeClr val="bg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13299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/>
          <p:cNvSpPr txBox="1">
            <a:spLocks noChangeArrowheads="1"/>
          </p:cNvSpPr>
          <p:nvPr/>
        </p:nvSpPr>
        <p:spPr bwMode="auto">
          <a:xfrm>
            <a:off x="3027363" y="517525"/>
            <a:ext cx="28813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Amino acids</a:t>
            </a:r>
          </a:p>
        </p:txBody>
      </p:sp>
      <p:pic>
        <p:nvPicPr>
          <p:cNvPr id="12291" name="Picture 5" descr="03_F1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550988"/>
            <a:ext cx="8531225" cy="446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04800" y="4191000"/>
            <a:ext cx="1600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(-NH</a:t>
            </a:r>
            <a:r>
              <a:rPr lang="en-US" sz="3200" b="1" baseline="-25000">
                <a:solidFill>
                  <a:schemeClr val="bg2"/>
                </a:solidFill>
                <a:latin typeface="Times New Roman" pitchFamily="18" charset="0"/>
              </a:rPr>
              <a:t>2</a:t>
            </a:r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)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6934200" y="4191000"/>
            <a:ext cx="1828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(COOH)</a:t>
            </a:r>
          </a:p>
        </p:txBody>
      </p:sp>
      <p:sp>
        <p:nvSpPr>
          <p:cNvPr id="12294" name="Text Box 4"/>
          <p:cNvSpPr txBox="1">
            <a:spLocks noChangeArrowheads="1"/>
          </p:cNvSpPr>
          <p:nvPr/>
        </p:nvSpPr>
        <p:spPr bwMode="auto">
          <a:xfrm>
            <a:off x="3489325" y="1489075"/>
            <a:ext cx="5654675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403475" indent="-1255713" eaLnBrk="1" hangingPunct="1"/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(Functional group)</a:t>
            </a:r>
          </a:p>
          <a:p>
            <a:pPr marL="2403475" indent="-1255713" algn="ctr" eaLnBrk="1" hangingPunct="1"/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             </a:t>
            </a:r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Hydrophilic</a:t>
            </a:r>
          </a:p>
          <a:p>
            <a:pPr marL="2403475" indent="-1255713"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                    Hydrophobic</a:t>
            </a:r>
          </a:p>
          <a:p>
            <a:pPr marL="2403475" indent="-1255713"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                          Sulfur-containing</a:t>
            </a:r>
          </a:p>
        </p:txBody>
      </p:sp>
    </p:spTree>
    <p:extLst>
      <p:ext uri="{BB962C8B-B14F-4D97-AF65-F5344CB8AC3E}">
        <p14:creationId xmlns:p14="http://schemas.microsoft.com/office/powerpoint/2010/main" val="29172886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8922F1FD-BCBD-4BF8-A99B-7D8DF2520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7636" y="517525"/>
            <a:ext cx="588077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Stereochemical projection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2BDACF1-291E-4D83-A63B-3D9A37ACC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295400"/>
            <a:ext cx="868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93675" eaLnBrk="1" hangingPunct="1">
              <a:spcBef>
                <a:spcPct val="20000"/>
              </a:spcBef>
              <a:buClr>
                <a:schemeClr val="bg2"/>
              </a:buClr>
            </a:pPr>
            <a:r>
              <a:rPr lang="en-US" sz="2800" b="1" dirty="0">
                <a:solidFill>
                  <a:schemeClr val="bg2"/>
                </a:solidFill>
                <a:latin typeface="Times New Roman" pitchFamily="18" charset="0"/>
              </a:rPr>
              <a:t>Stereochemical renderings are useful for visualizing the shape of the molecule</a:t>
            </a:r>
          </a:p>
          <a:p>
            <a:pPr marL="193675" eaLnBrk="1" hangingPunct="1">
              <a:spcBef>
                <a:spcPct val="20000"/>
              </a:spcBef>
              <a:buClr>
                <a:schemeClr val="bg2"/>
              </a:buClr>
            </a:pPr>
            <a:endParaRPr lang="en-US" sz="28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193675" eaLnBrk="1" hangingPunct="1">
              <a:spcBef>
                <a:spcPct val="20000"/>
              </a:spcBef>
              <a:buClr>
                <a:schemeClr val="bg2"/>
              </a:buClr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Wedges are used to depict the direction of the bond projection. A solid wedge shows the bond projecting towards the viewer out of the plane. A dashed wedge shows the bond projecting behind the plane, away from the viewer. The remaining bonds are predicted in straight line</a:t>
            </a:r>
          </a:p>
        </p:txBody>
      </p:sp>
      <p:pic>
        <p:nvPicPr>
          <p:cNvPr id="3074" name="Picture 2" descr="Image result for stereochemical image of alanine">
            <a:extLst>
              <a:ext uri="{FF2B5EF4-FFF2-40B4-BE49-F238E27FC236}">
                <a16:creationId xmlns:a16="http://schemas.microsoft.com/office/drawing/2014/main" id="{4C2A8669-DFF4-46BA-8543-B61CC48DE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116" y="4751817"/>
            <a:ext cx="5476076" cy="210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83879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725488" y="457200"/>
            <a:ext cx="7497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Amino acids – Functional Groups</a:t>
            </a:r>
          </a:p>
        </p:txBody>
      </p:sp>
      <p:pic>
        <p:nvPicPr>
          <p:cNvPr id="13315" name="Picture 5" descr="03_F19a"/>
          <p:cNvPicPr>
            <a:picLocks noChangeAspect="1" noChangeArrowheads="1"/>
          </p:cNvPicPr>
          <p:nvPr/>
        </p:nvPicPr>
        <p:blipFill>
          <a:blip r:embed="rId2">
            <a:lum contrast="12000"/>
          </a:blip>
          <a:srcRect/>
          <a:stretch>
            <a:fillRect/>
          </a:stretch>
        </p:blipFill>
        <p:spPr bwMode="auto">
          <a:xfrm>
            <a:off x="304800" y="1181100"/>
            <a:ext cx="8531225" cy="449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826167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4"/>
          <p:cNvSpPr txBox="1">
            <a:spLocks noChangeArrowheads="1"/>
          </p:cNvSpPr>
          <p:nvPr/>
        </p:nvSpPr>
        <p:spPr bwMode="auto">
          <a:xfrm>
            <a:off x="725488" y="457200"/>
            <a:ext cx="7497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Amino acids – Functional Groups</a:t>
            </a:r>
          </a:p>
        </p:txBody>
      </p:sp>
      <p:pic>
        <p:nvPicPr>
          <p:cNvPr id="14339" name="Picture 7" descr="03_F19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430338"/>
            <a:ext cx="8531225" cy="45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9864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25488" y="457200"/>
            <a:ext cx="74977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Amino acids – Functional Groups</a:t>
            </a:r>
          </a:p>
        </p:txBody>
      </p:sp>
      <p:pic>
        <p:nvPicPr>
          <p:cNvPr id="15363" name="Picture 5" descr="03_F19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25600"/>
            <a:ext cx="8531225" cy="361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03330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457732" y="457200"/>
            <a:ext cx="80332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Ionization as a structure of function</a:t>
            </a:r>
          </a:p>
        </p:txBody>
      </p:sp>
      <p:pic>
        <p:nvPicPr>
          <p:cNvPr id="4098" name="Picture 2" descr="Image result for ionization as a structure of function amino acids">
            <a:extLst>
              <a:ext uri="{FF2B5EF4-FFF2-40B4-BE49-F238E27FC236}">
                <a16:creationId xmlns:a16="http://schemas.microsoft.com/office/drawing/2014/main" id="{08B10743-764B-4B08-9784-A9C69B671C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41"/>
          <a:stretch/>
        </p:blipFill>
        <p:spPr bwMode="auto">
          <a:xfrm>
            <a:off x="557697" y="1210575"/>
            <a:ext cx="8153400" cy="5395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38650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304800" y="457200"/>
            <a:ext cx="81534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Sequence or the order of Amino acids dictates </a:t>
            </a:r>
            <a:r>
              <a:rPr lang="en-US" sz="2800" b="1" u="sng">
                <a:solidFill>
                  <a:schemeClr val="bg2"/>
                </a:solidFill>
                <a:latin typeface="Times New Roman" pitchFamily="18" charset="0"/>
              </a:rPr>
              <a:t>protein function</a:t>
            </a:r>
          </a:p>
        </p:txBody>
      </p:sp>
      <p:sp>
        <p:nvSpPr>
          <p:cNvPr id="16387" name="Rectangle 5"/>
          <p:cNvSpPr>
            <a:spLocks noChangeArrowheads="1"/>
          </p:cNvSpPr>
          <p:nvPr/>
        </p:nvSpPr>
        <p:spPr bwMode="auto">
          <a:xfrm>
            <a:off x="228600" y="1447800"/>
            <a:ext cx="8458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Amino acids are joined to form chains by dehydration synthesis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An amino group reacts with a carboxyl group, and water is lost</a:t>
            </a:r>
          </a:p>
        </p:txBody>
      </p:sp>
      <p:pic>
        <p:nvPicPr>
          <p:cNvPr id="16388" name="Picture 6" descr="03_F20"/>
          <p:cNvPicPr>
            <a:picLocks noChangeAspect="1" noChangeArrowheads="1"/>
          </p:cNvPicPr>
          <p:nvPr/>
        </p:nvPicPr>
        <p:blipFill>
          <a:blip r:embed="rId2">
            <a:lum contrast="18000"/>
          </a:blip>
          <a:srcRect/>
          <a:stretch>
            <a:fillRect/>
          </a:stretch>
        </p:blipFill>
        <p:spPr bwMode="auto">
          <a:xfrm>
            <a:off x="304800" y="3619500"/>
            <a:ext cx="85312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86212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2924175" y="228600"/>
            <a:ext cx="3105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Peptide Bond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838200"/>
            <a:ext cx="8153400" cy="2743200"/>
          </a:xfrm>
          <a:noFill/>
        </p:spPr>
        <p:txBody>
          <a:bodyPr/>
          <a:lstStyle/>
          <a:p>
            <a:pPr eaLnBrk="1" hangingPunct="1">
              <a:buSzTx/>
              <a:buFontTx/>
              <a:buChar char="•"/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The covalent bond formed between amino acids is called the </a:t>
            </a:r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peptide bond </a:t>
            </a: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(comes from the word </a:t>
            </a:r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“pepsin”</a:t>
            </a: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 the digestive juice in stomach; “peptos” means cooked)</a:t>
            </a:r>
          </a:p>
          <a:p>
            <a:pPr eaLnBrk="1" hangingPunct="1">
              <a:buSzTx/>
              <a:buFontTx/>
              <a:buChar char="•"/>
            </a:pPr>
            <a:r>
              <a:rPr lang="en-US" sz="2800">
                <a:solidFill>
                  <a:schemeClr val="bg2"/>
                </a:solidFill>
                <a:latin typeface="Times New Roman" pitchFamily="18" charset="0"/>
              </a:rPr>
              <a:t>Peptide bonds join long chains of amino acids and hence, proteins are referred to as </a:t>
            </a:r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polypeptides</a:t>
            </a:r>
          </a:p>
        </p:txBody>
      </p:sp>
      <p:pic>
        <p:nvPicPr>
          <p:cNvPr id="17412" name="Picture 6" descr="03_F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 l="49057" r="12329" b="23288"/>
          <a:stretch>
            <a:fillRect/>
          </a:stretch>
        </p:blipFill>
        <p:spPr>
          <a:xfrm>
            <a:off x="1828800" y="3598863"/>
            <a:ext cx="5257800" cy="3030537"/>
          </a:xfrm>
          <a:noFill/>
        </p:spPr>
      </p:pic>
    </p:spTree>
    <p:extLst>
      <p:ext uri="{BB962C8B-B14F-4D97-AF65-F5344CB8AC3E}">
        <p14:creationId xmlns:p14="http://schemas.microsoft.com/office/powerpoint/2010/main" val="25714596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>
            <a:extLst>
              <a:ext uri="{FF2B5EF4-FFF2-40B4-BE49-F238E27FC236}">
                <a16:creationId xmlns:a16="http://schemas.microsoft.com/office/drawing/2014/main" id="{FBD2309C-74BD-4151-9577-D7CFD01BE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53" y="570865"/>
            <a:ext cx="891801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Essential Amino Acids must be obtained from diet</a:t>
            </a:r>
          </a:p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Edema</a:t>
            </a:r>
          </a:p>
        </p:txBody>
      </p:sp>
      <p:pic>
        <p:nvPicPr>
          <p:cNvPr id="5122" name="Picture 2" descr="Image result for pathological conditions result if protein intake is inadequate">
            <a:extLst>
              <a:ext uri="{FF2B5EF4-FFF2-40B4-BE49-F238E27FC236}">
                <a16:creationId xmlns:a16="http://schemas.microsoft.com/office/drawing/2014/main" id="{8D78A6CE-1B4A-4935-A0F8-37700E7EB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281940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12605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Image result for Basic set of 20 amino acids">
            <a:extLst>
              <a:ext uri="{FF2B5EF4-FFF2-40B4-BE49-F238E27FC236}">
                <a16:creationId xmlns:a16="http://schemas.microsoft.com/office/drawing/2014/main" id="{F0DCC238-35B2-42D5-8CCB-60A740C0D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593387"/>
            <a:ext cx="5486400" cy="618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53552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-61913" y="457200"/>
            <a:ext cx="9205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Analysis of proteins – Protein Sequencing</a:t>
            </a:r>
          </a:p>
        </p:txBody>
      </p:sp>
      <p:pic>
        <p:nvPicPr>
          <p:cNvPr id="1843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295400"/>
            <a:ext cx="2743200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-76200" y="4724400"/>
            <a:ext cx="3733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Fred Sanger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British Biochemist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1958 and 1964</a:t>
            </a:r>
          </a:p>
        </p:txBody>
      </p:sp>
      <p:sp>
        <p:nvSpPr>
          <p:cNvPr id="18437" name="Text Box 7"/>
          <p:cNvSpPr txBox="1">
            <a:spLocks noChangeArrowheads="1"/>
          </p:cNvSpPr>
          <p:nvPr/>
        </p:nvSpPr>
        <p:spPr bwMode="auto">
          <a:xfrm>
            <a:off x="3505200" y="1219200"/>
            <a:ext cx="5410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Sequenced Insulin</a:t>
            </a:r>
          </a:p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Used a compound called Fluorodinitrobenzene (FDNB or Sanger’s reagent) to react with the N-terminal amine groups</a:t>
            </a:r>
          </a:p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He then chopped the insulin into shorter chains and separated them on a paper in the presence of electricity (Electrophoresis)</a:t>
            </a:r>
          </a:p>
          <a:p>
            <a:pPr defTabSz="457200" eaLnBrk="1">
              <a:lnSpc>
                <a:spcPct val="93000"/>
              </a:lnSpc>
              <a:spcBef>
                <a:spcPts val="1200"/>
              </a:spcBef>
              <a:spcAft>
                <a:spcPts val="1000"/>
              </a:spcAft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The individually separated amino acids were then detected as yellow spots using a compound called Ninhydrin reagent</a:t>
            </a:r>
          </a:p>
        </p:txBody>
      </p:sp>
    </p:spTree>
    <p:extLst>
      <p:ext uri="{BB962C8B-B14F-4D97-AF65-F5344CB8AC3E}">
        <p14:creationId xmlns:p14="http://schemas.microsoft.com/office/powerpoint/2010/main" val="199387314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 result for spider silk">
            <a:extLst>
              <a:ext uri="{FF2B5EF4-FFF2-40B4-BE49-F238E27FC236}">
                <a16:creationId xmlns:a16="http://schemas.microsoft.com/office/drawing/2014/main" id="{CE08D3EE-4D42-41A2-94B9-E816B819E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95400"/>
            <a:ext cx="7107382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4"/>
          <p:cNvSpPr txBox="1">
            <a:spLocks noChangeArrowheads="1"/>
          </p:cNvSpPr>
          <p:nvPr/>
        </p:nvSpPr>
        <p:spPr bwMode="auto">
          <a:xfrm>
            <a:off x="2116138" y="457200"/>
            <a:ext cx="473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Structure of proteins</a:t>
            </a:r>
          </a:p>
        </p:txBody>
      </p:sp>
      <p:sp>
        <p:nvSpPr>
          <p:cNvPr id="19459" name="Rectangle 6"/>
          <p:cNvSpPr>
            <a:spLocks noChangeArrowheads="1"/>
          </p:cNvSpPr>
          <p:nvPr/>
        </p:nvSpPr>
        <p:spPr bwMode="auto">
          <a:xfrm>
            <a:off x="228600" y="1143000"/>
            <a:ext cx="8915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Analysis of protein structure started with purification and crystallization</a:t>
            </a:r>
          </a:p>
        </p:txBody>
      </p:sp>
      <p:pic>
        <p:nvPicPr>
          <p:cNvPr id="19460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76350" y="2209800"/>
            <a:ext cx="2457450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9461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19750" y="2209800"/>
            <a:ext cx="2457450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9462" name="Text Box 4"/>
          <p:cNvSpPr txBox="1">
            <a:spLocks noChangeArrowheads="1"/>
          </p:cNvSpPr>
          <p:nvPr/>
        </p:nvSpPr>
        <p:spPr bwMode="auto">
          <a:xfrm>
            <a:off x="533400" y="5638800"/>
            <a:ext cx="373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James Sumner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American Biochemist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1946</a:t>
            </a:r>
          </a:p>
        </p:txBody>
      </p:sp>
      <p:sp>
        <p:nvSpPr>
          <p:cNvPr id="19463" name="Text Box 4"/>
          <p:cNvSpPr txBox="1">
            <a:spLocks noChangeArrowheads="1"/>
          </p:cNvSpPr>
          <p:nvPr/>
        </p:nvSpPr>
        <p:spPr bwMode="auto">
          <a:xfrm>
            <a:off x="4953000" y="5638800"/>
            <a:ext cx="373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John Northrop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American Biochemist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1946</a:t>
            </a:r>
          </a:p>
        </p:txBody>
      </p:sp>
      <p:sp>
        <p:nvSpPr>
          <p:cNvPr id="19464" name="Text Box 4"/>
          <p:cNvSpPr txBox="1">
            <a:spLocks noChangeArrowheads="1"/>
          </p:cNvSpPr>
          <p:nvPr/>
        </p:nvSpPr>
        <p:spPr bwMode="auto">
          <a:xfrm>
            <a:off x="3505200" y="29718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Urease</a:t>
            </a:r>
          </a:p>
        </p:txBody>
      </p:sp>
      <p:sp>
        <p:nvSpPr>
          <p:cNvPr id="19465" name="Text Box 4"/>
          <p:cNvSpPr txBox="1">
            <a:spLocks noChangeArrowheads="1"/>
          </p:cNvSpPr>
          <p:nvPr/>
        </p:nvSpPr>
        <p:spPr bwMode="auto">
          <a:xfrm>
            <a:off x="4419600" y="45720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Pepsin</a:t>
            </a:r>
          </a:p>
        </p:txBody>
      </p:sp>
    </p:spTree>
    <p:extLst>
      <p:ext uri="{BB962C8B-B14F-4D97-AF65-F5344CB8AC3E}">
        <p14:creationId xmlns:p14="http://schemas.microsoft.com/office/powerpoint/2010/main" val="135042268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2116138" y="457200"/>
            <a:ext cx="473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Structure of proteins</a:t>
            </a:r>
          </a:p>
        </p:txBody>
      </p:sp>
      <p:sp>
        <p:nvSpPr>
          <p:cNvPr id="20483" name="Rectangle 5"/>
          <p:cNvSpPr>
            <a:spLocks noChangeArrowheads="1"/>
          </p:cNvSpPr>
          <p:nvPr/>
        </p:nvSpPr>
        <p:spPr bwMode="auto">
          <a:xfrm>
            <a:off x="228600" y="1143000"/>
            <a:ext cx="8915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>
                <a:solidFill>
                  <a:schemeClr val="bg2"/>
                </a:solidFill>
                <a:latin typeface="Times New Roman" pitchFamily="18" charset="0"/>
              </a:rPr>
              <a:t>Protein structure is determined by X-ray crystallography (first done in metallic elements</a:t>
            </a:r>
          </a:p>
        </p:txBody>
      </p:sp>
      <p:pic>
        <p:nvPicPr>
          <p:cNvPr id="2048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2362200"/>
            <a:ext cx="2338388" cy="3276600"/>
          </a:xfrm>
          <a:noFill/>
        </p:spPr>
      </p:pic>
      <p:pic>
        <p:nvPicPr>
          <p:cNvPr id="2048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43500" y="2362200"/>
            <a:ext cx="2324100" cy="3276600"/>
          </a:xfrm>
          <a:noFill/>
        </p:spPr>
      </p:pic>
      <p:sp>
        <p:nvSpPr>
          <p:cNvPr id="20486" name="Text Box 4"/>
          <p:cNvSpPr txBox="1">
            <a:spLocks noChangeArrowheads="1"/>
          </p:cNvSpPr>
          <p:nvPr/>
        </p:nvSpPr>
        <p:spPr bwMode="auto">
          <a:xfrm>
            <a:off x="838200" y="5638800"/>
            <a:ext cx="373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Lawrence Bragg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British Physicist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1915</a:t>
            </a:r>
          </a:p>
        </p:txBody>
      </p:sp>
      <p:sp>
        <p:nvSpPr>
          <p:cNvPr id="20487" name="Text Box 4"/>
          <p:cNvSpPr txBox="1">
            <a:spLocks noChangeArrowheads="1"/>
          </p:cNvSpPr>
          <p:nvPr/>
        </p:nvSpPr>
        <p:spPr bwMode="auto">
          <a:xfrm>
            <a:off x="4419600" y="5638800"/>
            <a:ext cx="373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William Bragg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British Physicist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1915</a:t>
            </a:r>
          </a:p>
        </p:txBody>
      </p:sp>
      <p:sp>
        <p:nvSpPr>
          <p:cNvPr id="20488" name="Text Box 4"/>
          <p:cNvSpPr txBox="1">
            <a:spLocks noChangeArrowheads="1"/>
          </p:cNvSpPr>
          <p:nvPr/>
        </p:nvSpPr>
        <p:spPr bwMode="auto">
          <a:xfrm>
            <a:off x="76200" y="2667000"/>
            <a:ext cx="1752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Youngest Nobel Laureate, 25 years</a:t>
            </a:r>
          </a:p>
        </p:txBody>
      </p:sp>
    </p:spTree>
    <p:extLst>
      <p:ext uri="{BB962C8B-B14F-4D97-AF65-F5344CB8AC3E}">
        <p14:creationId xmlns:p14="http://schemas.microsoft.com/office/powerpoint/2010/main" val="247131523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4"/>
          <p:cNvSpPr txBox="1">
            <a:spLocks noChangeArrowheads="1"/>
          </p:cNvSpPr>
          <p:nvPr/>
        </p:nvSpPr>
        <p:spPr bwMode="auto">
          <a:xfrm>
            <a:off x="450850" y="457200"/>
            <a:ext cx="80740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3200" b="1">
                <a:solidFill>
                  <a:schemeClr val="bg2"/>
                </a:solidFill>
                <a:latin typeface="Times New Roman" pitchFamily="18" charset="0"/>
              </a:rPr>
              <a:t>Structure of proteins – X-ray crystallography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143000"/>
            <a:ext cx="2895600" cy="2174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5675" y="1143000"/>
            <a:ext cx="5648325" cy="4440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150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3657600"/>
            <a:ext cx="2390775" cy="281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986131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2116138" y="304800"/>
            <a:ext cx="47307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Structure of proteins</a:t>
            </a:r>
          </a:p>
        </p:txBody>
      </p:sp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304800" y="1219200"/>
            <a:ext cx="845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>
                <a:solidFill>
                  <a:schemeClr val="bg2"/>
                </a:solidFill>
              </a:rPr>
              <a:t>Proteins exhibit up to four levels of structure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 b="1">
                <a:solidFill>
                  <a:schemeClr val="bg2"/>
                </a:solidFill>
              </a:rPr>
              <a:t>Primary structure</a:t>
            </a:r>
            <a:r>
              <a:rPr lang="en-US" sz="2800">
                <a:solidFill>
                  <a:schemeClr val="bg2"/>
                </a:solidFill>
              </a:rPr>
              <a:t> is the sequence of amino acids linked together in a protein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 b="1">
                <a:solidFill>
                  <a:schemeClr val="bg2"/>
                </a:solidFill>
              </a:rPr>
              <a:t>Secondary structures</a:t>
            </a:r>
            <a:r>
              <a:rPr lang="en-US" sz="2800">
                <a:solidFill>
                  <a:schemeClr val="bg2"/>
                </a:solidFill>
              </a:rPr>
              <a:t> are helices and pleated sheets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 b="1">
                <a:solidFill>
                  <a:schemeClr val="bg2"/>
                </a:solidFill>
              </a:rPr>
              <a:t>Tertiary structure</a:t>
            </a:r>
            <a:r>
              <a:rPr lang="en-US" sz="2800">
                <a:solidFill>
                  <a:schemeClr val="bg2"/>
                </a:solidFill>
              </a:rPr>
              <a:t> refers to complex foldings of the protein chain held together by disulfide bridges, hydrophobic/hydrophilic interactions, and other bonds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800" b="1">
                <a:solidFill>
                  <a:schemeClr val="bg2"/>
                </a:solidFill>
              </a:rPr>
              <a:t>Quaternary structure</a:t>
            </a:r>
            <a:r>
              <a:rPr lang="en-US" sz="2800">
                <a:solidFill>
                  <a:schemeClr val="bg2"/>
                </a:solidFill>
              </a:rPr>
              <a:t> is found where </a:t>
            </a:r>
            <a:r>
              <a:rPr lang="en-US" sz="2800" i="1">
                <a:solidFill>
                  <a:schemeClr val="bg2"/>
                </a:solidFill>
              </a:rPr>
              <a:t>multiple</a:t>
            </a:r>
            <a:r>
              <a:rPr lang="en-US" sz="2800">
                <a:solidFill>
                  <a:schemeClr val="bg2"/>
                </a:solidFill>
              </a:rPr>
              <a:t> protein chains are linked together</a:t>
            </a:r>
          </a:p>
        </p:txBody>
      </p:sp>
    </p:spTree>
    <p:extLst>
      <p:ext uri="{BB962C8B-B14F-4D97-AF65-F5344CB8AC3E}">
        <p14:creationId xmlns:p14="http://schemas.microsoft.com/office/powerpoint/2010/main" val="33294742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03_F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800" y="228600"/>
            <a:ext cx="6807200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133879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03_F22"/>
          <p:cNvPicPr>
            <a:picLocks noChangeAspect="1" noChangeArrowheads="1"/>
          </p:cNvPicPr>
          <p:nvPr/>
        </p:nvPicPr>
        <p:blipFill>
          <a:blip r:embed="rId3">
            <a:lum bright="6000" contrast="-6000"/>
          </a:blip>
          <a:srcRect/>
          <a:stretch>
            <a:fillRect/>
          </a:stretch>
        </p:blipFill>
        <p:spPr bwMode="auto">
          <a:xfrm>
            <a:off x="3741738" y="1371600"/>
            <a:ext cx="5326062" cy="488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4"/>
          <p:cNvSpPr txBox="1">
            <a:spLocks noChangeArrowheads="1"/>
          </p:cNvSpPr>
          <p:nvPr/>
        </p:nvSpPr>
        <p:spPr bwMode="auto">
          <a:xfrm>
            <a:off x="633413" y="304800"/>
            <a:ext cx="7708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Secondary structure- pleated sheet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3825" y="1246188"/>
            <a:ext cx="3249613" cy="434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76200" y="5562600"/>
            <a:ext cx="4495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Linus Pauling and Robert Corey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American Chemists</a:t>
            </a:r>
          </a:p>
          <a:p>
            <a:pPr algn="ctr" eaLnBrk="1" hangingPunct="1"/>
            <a:r>
              <a:rPr lang="en-US" b="1">
                <a:solidFill>
                  <a:schemeClr val="bg2"/>
                </a:solidFill>
                <a:latin typeface="Times New Roman" pitchFamily="18" charset="0"/>
              </a:rPr>
              <a:t>Nobel, 1915</a:t>
            </a:r>
          </a:p>
        </p:txBody>
      </p:sp>
    </p:spTree>
    <p:extLst>
      <p:ext uri="{BB962C8B-B14F-4D97-AF65-F5344CB8AC3E}">
        <p14:creationId xmlns:p14="http://schemas.microsoft.com/office/powerpoint/2010/main" val="344597126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3_F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487488"/>
            <a:ext cx="8531225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466725" y="304800"/>
            <a:ext cx="8048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Tertiary structure- disulfide bridges</a:t>
            </a:r>
          </a:p>
        </p:txBody>
      </p:sp>
    </p:spTree>
    <p:extLst>
      <p:ext uri="{BB962C8B-B14F-4D97-AF65-F5344CB8AC3E}">
        <p14:creationId xmlns:p14="http://schemas.microsoft.com/office/powerpoint/2010/main" val="36375993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03_F21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 l="42116" t="40663"/>
          <a:stretch>
            <a:fillRect/>
          </a:stretch>
        </p:blipFill>
        <p:spPr bwMode="auto">
          <a:xfrm>
            <a:off x="304800" y="2209800"/>
            <a:ext cx="4114800" cy="399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76263" y="304800"/>
            <a:ext cx="7835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Quartenary structure- Hemoglobin</a:t>
            </a: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9788" y="1219200"/>
            <a:ext cx="1903412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2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3575" y="1219200"/>
            <a:ext cx="1901825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4495800" y="3841750"/>
            <a:ext cx="2362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Max Perutz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British Biophysicist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Nobel, 1962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Hemoglobin</a:t>
            </a:r>
          </a:p>
        </p:txBody>
      </p:sp>
      <p:sp>
        <p:nvSpPr>
          <p:cNvPr id="26631" name="Text Box 4"/>
          <p:cNvSpPr txBox="1">
            <a:spLocks noChangeArrowheads="1"/>
          </p:cNvSpPr>
          <p:nvPr/>
        </p:nvSpPr>
        <p:spPr bwMode="auto">
          <a:xfrm>
            <a:off x="6858000" y="3870325"/>
            <a:ext cx="2362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John Kendrew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British Biophysicist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Nobel, 1962</a:t>
            </a:r>
          </a:p>
          <a:p>
            <a:pPr algn="ctr" eaLnBrk="1" hangingPunct="1"/>
            <a:r>
              <a:rPr lang="en-US" sz="2000" b="1">
                <a:solidFill>
                  <a:schemeClr val="bg2"/>
                </a:solidFill>
                <a:latin typeface="Times New Roman" pitchFamily="18" charset="0"/>
              </a:rPr>
              <a:t>Myoglobin</a:t>
            </a:r>
          </a:p>
        </p:txBody>
      </p:sp>
    </p:spTree>
    <p:extLst>
      <p:ext uri="{BB962C8B-B14F-4D97-AF65-F5344CB8AC3E}">
        <p14:creationId xmlns:p14="http://schemas.microsoft.com/office/powerpoint/2010/main" val="407304287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228600" y="1295400"/>
            <a:ext cx="853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The type, position, and number of amino acids determine the structure and function of a protein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Precise positioning of amino acid R groups leads to bonds that determine secondary and tertiary structure</a:t>
            </a:r>
          </a:p>
          <a:p>
            <a:pPr marL="742950" lvl="1" indent="-28575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Disruption of these bonds leads to </a:t>
            </a: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denatured </a:t>
            </a:r>
            <a:r>
              <a:rPr lang="en-US" sz="3200" dirty="0">
                <a:solidFill>
                  <a:schemeClr val="bg2"/>
                </a:solidFill>
                <a:latin typeface="Times New Roman" pitchFamily="18" charset="0"/>
              </a:rPr>
              <a:t>proteins and loss of function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</a:pPr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       </a:t>
            </a:r>
            <a:r>
              <a:rPr lang="en-US" sz="2800" dirty="0">
                <a:solidFill>
                  <a:schemeClr val="bg2"/>
                </a:solidFill>
                <a:latin typeface="Times New Roman" pitchFamily="18" charset="0"/>
              </a:rPr>
              <a:t>e.g. Fried eggs, yolk changes from clear to   white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242888" y="304800"/>
            <a:ext cx="8824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Three dimensional structure of proteins</a:t>
            </a:r>
          </a:p>
        </p:txBody>
      </p:sp>
    </p:spTree>
    <p:extLst>
      <p:ext uri="{BB962C8B-B14F-4D97-AF65-F5344CB8AC3E}">
        <p14:creationId xmlns:p14="http://schemas.microsoft.com/office/powerpoint/2010/main" val="280046510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figure e3-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81225" y="379413"/>
            <a:ext cx="4781550" cy="609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 Box 5"/>
          <p:cNvSpPr txBox="1">
            <a:spLocks noChangeArrowheads="1"/>
          </p:cNvSpPr>
          <p:nvPr/>
        </p:nvSpPr>
        <p:spPr bwMode="auto">
          <a:xfrm>
            <a:off x="801688" y="4540250"/>
            <a:ext cx="1438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noProof="1"/>
              <a:t>protofibril</a:t>
            </a:r>
            <a:endParaRPr lang="en-US">
              <a:latin typeface="Times" pitchFamily="18" charset="0"/>
            </a:endParaRPr>
          </a:p>
        </p:txBody>
      </p:sp>
      <p:sp>
        <p:nvSpPr>
          <p:cNvPr id="28676" name="Rectangle 6"/>
          <p:cNvSpPr>
            <a:spLocks noChangeArrowheads="1"/>
          </p:cNvSpPr>
          <p:nvPr/>
        </p:nvSpPr>
        <p:spPr bwMode="auto">
          <a:xfrm>
            <a:off x="4975225" y="282575"/>
            <a:ext cx="1573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noProof="1"/>
              <a:t>single hair</a:t>
            </a:r>
          </a:p>
        </p:txBody>
      </p:sp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6648450" y="1212850"/>
            <a:ext cx="1912938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noProof="1"/>
              <a:t>enlargement</a:t>
            </a:r>
          </a:p>
          <a:p>
            <a:pPr>
              <a:lnSpc>
                <a:spcPct val="90000"/>
              </a:lnSpc>
            </a:pPr>
            <a:r>
              <a:rPr lang="en-US" noProof="1"/>
              <a:t>of single hair</a:t>
            </a:r>
          </a:p>
        </p:txBody>
      </p:sp>
      <p:sp>
        <p:nvSpPr>
          <p:cNvPr id="28678" name="Rectangle 8"/>
          <p:cNvSpPr>
            <a:spLocks noChangeArrowheads="1"/>
          </p:cNvSpPr>
          <p:nvPr/>
        </p:nvSpPr>
        <p:spPr bwMode="auto">
          <a:xfrm>
            <a:off x="6281738" y="3538538"/>
            <a:ext cx="14874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noProof="1"/>
              <a:t>microfibril</a:t>
            </a:r>
          </a:p>
        </p:txBody>
      </p:sp>
      <p:sp>
        <p:nvSpPr>
          <p:cNvPr id="28679" name="Text Box 9"/>
          <p:cNvSpPr txBox="1">
            <a:spLocks noChangeArrowheads="1"/>
          </p:cNvSpPr>
          <p:nvPr/>
        </p:nvSpPr>
        <p:spPr bwMode="auto">
          <a:xfrm>
            <a:off x="862013" y="5880100"/>
            <a:ext cx="2370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hydrogen bonds</a:t>
            </a:r>
          </a:p>
        </p:txBody>
      </p:sp>
      <p:sp>
        <p:nvSpPr>
          <p:cNvPr id="28680" name="Rectangle 10"/>
          <p:cNvSpPr>
            <a:spLocks noChangeArrowheads="1"/>
          </p:cNvSpPr>
          <p:nvPr/>
        </p:nvSpPr>
        <p:spPr bwMode="auto">
          <a:xfrm>
            <a:off x="5984875" y="4087813"/>
            <a:ext cx="1979613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noProof="1"/>
              <a:t>helix of</a:t>
            </a:r>
          </a:p>
          <a:p>
            <a:pPr>
              <a:lnSpc>
                <a:spcPct val="90000"/>
              </a:lnSpc>
            </a:pPr>
            <a:r>
              <a:rPr lang="en-US" noProof="1"/>
              <a:t>single keratin</a:t>
            </a:r>
          </a:p>
          <a:p>
            <a:pPr>
              <a:lnSpc>
                <a:spcPct val="90000"/>
              </a:lnSpc>
            </a:pPr>
            <a:r>
              <a:rPr lang="en-US" noProof="1"/>
              <a:t>molecule</a:t>
            </a:r>
          </a:p>
        </p:txBody>
      </p:sp>
      <p:sp>
        <p:nvSpPr>
          <p:cNvPr id="28681" name="Rectangle 11"/>
          <p:cNvSpPr>
            <a:spLocks noChangeArrowheads="1"/>
          </p:cNvSpPr>
          <p:nvPr/>
        </p:nvSpPr>
        <p:spPr bwMode="auto">
          <a:xfrm>
            <a:off x="5287963" y="5345113"/>
            <a:ext cx="2387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noProof="1"/>
              <a:t>disulfide bridges</a:t>
            </a:r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6572250" y="2989263"/>
            <a:ext cx="1235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noProof="1"/>
              <a:t>hair cell</a:t>
            </a:r>
          </a:p>
        </p:txBody>
      </p:sp>
      <p:sp>
        <p:nvSpPr>
          <p:cNvPr id="57357" name="Line 13"/>
          <p:cNvSpPr>
            <a:spLocks noChangeShapeType="1"/>
          </p:cNvSpPr>
          <p:nvPr/>
        </p:nvSpPr>
        <p:spPr bwMode="auto">
          <a:xfrm flipH="1" flipV="1">
            <a:off x="5608638" y="3065463"/>
            <a:ext cx="984250" cy="1762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58" name="Line 14"/>
          <p:cNvSpPr>
            <a:spLocks noChangeShapeType="1"/>
          </p:cNvSpPr>
          <p:nvPr/>
        </p:nvSpPr>
        <p:spPr bwMode="auto">
          <a:xfrm flipH="1" flipV="1">
            <a:off x="5268913" y="3725863"/>
            <a:ext cx="1041400" cy="777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 flipH="1">
            <a:off x="5667375" y="4414838"/>
            <a:ext cx="377825" cy="4714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60" name="Line 16"/>
          <p:cNvSpPr>
            <a:spLocks noChangeShapeType="1"/>
          </p:cNvSpPr>
          <p:nvPr/>
        </p:nvSpPr>
        <p:spPr bwMode="auto">
          <a:xfrm flipH="1">
            <a:off x="2206625" y="4648200"/>
            <a:ext cx="385763" cy="1190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61" name="Line 17"/>
          <p:cNvSpPr>
            <a:spLocks noChangeShapeType="1"/>
          </p:cNvSpPr>
          <p:nvPr/>
        </p:nvSpPr>
        <p:spPr bwMode="auto">
          <a:xfrm flipH="1">
            <a:off x="3178175" y="5775325"/>
            <a:ext cx="419100" cy="3651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7362" name="Line 18"/>
          <p:cNvSpPr>
            <a:spLocks noChangeShapeType="1"/>
          </p:cNvSpPr>
          <p:nvPr/>
        </p:nvSpPr>
        <p:spPr bwMode="auto">
          <a:xfrm flipH="1">
            <a:off x="3198813" y="6018213"/>
            <a:ext cx="885825" cy="1031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>
            <a:outerShdw dist="17961" dir="2700000" algn="ctr" rotWithShape="0">
              <a:schemeClr val="bg1"/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201508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6B66D897-923E-491F-9F74-375F0CA56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7525"/>
            <a:ext cx="86868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Osteogenesis imperfecta or brittle bone disease, occurs if a mutation results  in the substitution of another amino acid in place of glycine</a:t>
            </a:r>
          </a:p>
        </p:txBody>
      </p:sp>
      <p:pic>
        <p:nvPicPr>
          <p:cNvPr id="7170" name="Picture 2" descr="Image result for osteogenesis imperfecta">
            <a:extLst>
              <a:ext uri="{FF2B5EF4-FFF2-40B4-BE49-F238E27FC236}">
                <a16:creationId xmlns:a16="http://schemas.microsoft.com/office/drawing/2014/main" id="{75F03C92-8F40-450B-9FA6-14A0A4AAC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7" y="2438400"/>
            <a:ext cx="5381625" cy="409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264792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9917066-0D43-470F-BC95-C945CEE240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1461016"/>
            <a:ext cx="41148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Hydroxyproline, a modified version of proline in which a hydroxyl group replaces  a hydrogen, is important for the stabilization of collagen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endParaRPr lang="en-US" sz="2400" b="1" dirty="0">
              <a:solidFill>
                <a:schemeClr val="bg2"/>
              </a:solidFill>
              <a:latin typeface="Times New Roman" pitchFamily="18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bg2"/>
              </a:buClr>
              <a:buFontTx/>
              <a:buChar char="•"/>
            </a:pPr>
            <a:r>
              <a:rPr lang="en-US" sz="2400" b="1" dirty="0">
                <a:solidFill>
                  <a:schemeClr val="bg2"/>
                </a:solidFill>
                <a:latin typeface="Times New Roman" pitchFamily="18" charset="0"/>
              </a:rPr>
              <a:t>Vitamin C is required for the formation of hydroxyproline. A lack of vitamin C results in scurvy.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09FD8C9B-0222-4B3F-92C3-F77AAB816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304800"/>
            <a:ext cx="7620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Defects in collagen structure lead to pathological conditions</a:t>
            </a:r>
          </a:p>
        </p:txBody>
      </p:sp>
      <p:pic>
        <p:nvPicPr>
          <p:cNvPr id="9218" name="Picture 2" descr="Image result for scurvy">
            <a:extLst>
              <a:ext uri="{FF2B5EF4-FFF2-40B4-BE49-F238E27FC236}">
                <a16:creationId xmlns:a16="http://schemas.microsoft.com/office/drawing/2014/main" id="{29092936-6919-4A29-9C19-747EA3A63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7526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725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Free Radicals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1066800"/>
            <a:ext cx="8534400" cy="5562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Some cellular reactions produce molecules whose atoms have one or more unpaired electrons in their outer shells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kern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These unstable</a:t>
            </a:r>
            <a:r>
              <a:rPr kumimoji="0" lang="en-US" sz="3200" b="0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molecules (often oxygen atoms) are called </a:t>
            </a:r>
            <a:r>
              <a:rPr kumimoji="0" lang="en-US" sz="3200" b="1" i="0" u="none" strike="noStrike" kern="0" cap="none" spc="0" normalizeH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free radicals</a:t>
            </a:r>
          </a:p>
          <a:p>
            <a:pPr>
              <a:buFont typeface="Arial" pitchFamily="34" charset="0"/>
              <a:buChar char="•"/>
            </a:pPr>
            <a:endParaRPr lang="en-US" sz="320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Free radicals are highly unstable and reactive</a:t>
            </a:r>
          </a:p>
          <a:p>
            <a:pPr marL="628650" lvl="1" indent="-171450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Free radicals steal electrons, destroying other  molecules</a:t>
            </a:r>
          </a:p>
          <a:p>
            <a:pPr lvl="1">
              <a:buFont typeface="Arial" pitchFamily="34" charset="0"/>
              <a:buChar char="•"/>
            </a:pPr>
            <a:r>
              <a:rPr lang="en-US" sz="3200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Cell death can occur from free radical attack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lang="en-US" sz="3200" b="1" kern="0" baseline="0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Free Radicals</a:t>
            </a: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>
            <a:lum bright="-11000" contrast="25000"/>
          </a:blip>
          <a:srcRect/>
          <a:stretch>
            <a:fillRect/>
          </a:stretch>
        </p:blipFill>
        <p:spPr bwMode="auto">
          <a:xfrm>
            <a:off x="836971" y="990600"/>
            <a:ext cx="7392629" cy="558954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066800"/>
            <a:ext cx="8229600" cy="114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Free radicals are involved in causing heart disease, Alzheimer’s, cancer, and aging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Free Radicals</a:t>
            </a:r>
          </a:p>
        </p:txBody>
      </p:sp>
      <p:pic>
        <p:nvPicPr>
          <p:cNvPr id="4" name="Picture 3" descr="figure 2-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227309"/>
            <a:ext cx="4311650" cy="42496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04800" y="1066800"/>
            <a:ext cx="8229600" cy="9906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Antioxidants like vitamins C and E, flavenoids in cocoa render free radicals harmless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4204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Free Radicals</a:t>
            </a:r>
          </a:p>
        </p:txBody>
      </p:sp>
      <p:pic>
        <p:nvPicPr>
          <p:cNvPr id="4" name="Picture 3" descr="figure e2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14850" y="2095500"/>
            <a:ext cx="4572000" cy="4495800"/>
          </a:xfrm>
          <a:prstGeom prst="rect">
            <a:avLst/>
          </a:prstGeom>
          <a:noFill/>
        </p:spPr>
      </p:pic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250" y="2133600"/>
            <a:ext cx="4419600" cy="441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4"/>
          <p:cNvSpPr txBox="1">
            <a:spLocks noChangeArrowheads="1"/>
          </p:cNvSpPr>
          <p:nvPr/>
        </p:nvSpPr>
        <p:spPr bwMode="auto">
          <a:xfrm>
            <a:off x="1862138" y="517525"/>
            <a:ext cx="5222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>
                <a:solidFill>
                  <a:schemeClr val="bg2"/>
                </a:solidFill>
                <a:latin typeface="Times New Roman" pitchFamily="18" charset="0"/>
              </a:rPr>
              <a:t>Killer Proteins - Prions</a:t>
            </a:r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28600" y="1371600"/>
            <a:ext cx="5334000" cy="521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Creutzfeldt-Jakob disease – first human victim in US in 2001</a:t>
            </a:r>
          </a:p>
          <a:p>
            <a:pPr eaLnBrk="1" hangingPunct="1"/>
            <a:endParaRPr lang="en-US" sz="2800" b="1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Mad Cow disease</a:t>
            </a:r>
          </a:p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(Bovine spongiform encephalitis or BSE)</a:t>
            </a:r>
          </a:p>
          <a:p>
            <a:pPr eaLnBrk="1" hangingPunct="1"/>
            <a:endParaRPr lang="en-US" sz="2800" b="1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Scrapie in Sheep</a:t>
            </a:r>
          </a:p>
          <a:p>
            <a:pPr eaLnBrk="1" hangingPunct="1"/>
            <a:endParaRPr lang="en-US" sz="2800" b="1">
              <a:solidFill>
                <a:schemeClr val="bg2"/>
              </a:solidFill>
              <a:latin typeface="Times New Roman" pitchFamily="18" charset="0"/>
            </a:endParaRPr>
          </a:p>
          <a:p>
            <a:pPr eaLnBrk="1" hangingPunct="1"/>
            <a:r>
              <a:rPr lang="en-US" sz="2800" b="1">
                <a:solidFill>
                  <a:schemeClr val="bg2"/>
                </a:solidFill>
                <a:latin typeface="Times New Roman" pitchFamily="18" charset="0"/>
              </a:rPr>
              <a:t>Disease attributed to “Prions” (Protein infectious particles)</a:t>
            </a:r>
          </a:p>
          <a:p>
            <a:pPr eaLnBrk="1" hangingPunct="1"/>
            <a:endParaRPr lang="en-US" sz="2800" b="1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5124" name="Picture 6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6000" contrast="6000"/>
          </a:blip>
          <a:srcRect/>
          <a:stretch>
            <a:fillRect/>
          </a:stretch>
        </p:blipFill>
        <p:spPr>
          <a:xfrm>
            <a:off x="5486400" y="1524000"/>
            <a:ext cx="3276600" cy="2457450"/>
          </a:xfrm>
          <a:noFill/>
        </p:spPr>
      </p:pic>
      <p:pic>
        <p:nvPicPr>
          <p:cNvPr id="512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6000" contrast="12000"/>
          </a:blip>
          <a:srcRect/>
          <a:stretch>
            <a:fillRect/>
          </a:stretch>
        </p:blipFill>
        <p:spPr>
          <a:xfrm>
            <a:off x="5562600" y="4237038"/>
            <a:ext cx="3124200" cy="1976437"/>
          </a:xfrm>
          <a:noFill/>
        </p:spPr>
      </p:pic>
    </p:spTree>
    <p:extLst>
      <p:ext uri="{BB962C8B-B14F-4D97-AF65-F5344CB8AC3E}">
        <p14:creationId xmlns:p14="http://schemas.microsoft.com/office/powerpoint/2010/main" val="41677169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62138" y="517525"/>
            <a:ext cx="5222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Killer Proteins - Prions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b="4320"/>
          <a:stretch>
            <a:fillRect/>
          </a:stretch>
        </p:blipFill>
        <p:spPr bwMode="auto">
          <a:xfrm>
            <a:off x="1524000" y="1413776"/>
            <a:ext cx="5898774" cy="422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8600" y="5775325"/>
            <a:ext cx="8839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A change in secondary structure of proteins </a:t>
            </a:r>
          </a:p>
        </p:txBody>
      </p:sp>
    </p:spTree>
    <p:extLst>
      <p:ext uri="{BB962C8B-B14F-4D97-AF65-F5344CB8AC3E}">
        <p14:creationId xmlns:p14="http://schemas.microsoft.com/office/powerpoint/2010/main" val="217293044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295400"/>
            <a:ext cx="2743200" cy="3429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1862138" y="517525"/>
            <a:ext cx="52228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Killer Proteins - Prions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4724400"/>
            <a:ext cx="3733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b="1" dirty="0">
                <a:solidFill>
                  <a:schemeClr val="bg2"/>
                </a:solidFill>
                <a:latin typeface="Times New Roman" pitchFamily="18" charset="0"/>
              </a:rPr>
              <a:t>Stanley </a:t>
            </a:r>
            <a:r>
              <a:rPr lang="en-US" b="1" dirty="0" err="1">
                <a:solidFill>
                  <a:schemeClr val="bg2"/>
                </a:solidFill>
                <a:latin typeface="Times New Roman" pitchFamily="18" charset="0"/>
              </a:rPr>
              <a:t>Prusiner</a:t>
            </a:r>
            <a:endParaRPr lang="en-US" b="1" dirty="0">
              <a:solidFill>
                <a:schemeClr val="bg2"/>
              </a:solidFill>
              <a:latin typeface="Times New Roman" pitchFamily="18" charset="0"/>
            </a:endParaRPr>
          </a:p>
          <a:p>
            <a:pPr algn="ctr" eaLnBrk="1" hangingPunct="1"/>
            <a:r>
              <a:rPr lang="en-US" b="1" dirty="0">
                <a:solidFill>
                  <a:schemeClr val="bg2"/>
                </a:solidFill>
                <a:latin typeface="Times New Roman" pitchFamily="18" charset="0"/>
              </a:rPr>
              <a:t>American Neurobiologist</a:t>
            </a:r>
          </a:p>
          <a:p>
            <a:pPr algn="ctr" eaLnBrk="1" hangingPunct="1"/>
            <a:r>
              <a:rPr lang="en-US" b="1" dirty="0">
                <a:solidFill>
                  <a:schemeClr val="bg2"/>
                </a:solidFill>
                <a:latin typeface="Times New Roman" pitchFamily="18" charset="0"/>
              </a:rPr>
              <a:t>Nobel, 1997</a:t>
            </a:r>
          </a:p>
        </p:txBody>
      </p:sp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3657600" y="1219200"/>
            <a:ext cx="5486400" cy="43322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6200" y="6080125"/>
            <a:ext cx="9067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200" b="1" dirty="0">
                <a:solidFill>
                  <a:schemeClr val="bg2"/>
                </a:solidFill>
                <a:latin typeface="Times New Roman" pitchFamily="18" charset="0"/>
              </a:rPr>
              <a:t>What exactly caused the change to Killer Proteins?</a:t>
            </a:r>
          </a:p>
        </p:txBody>
      </p:sp>
    </p:spTree>
    <p:extLst>
      <p:ext uri="{BB962C8B-B14F-4D97-AF65-F5344CB8AC3E}">
        <p14:creationId xmlns:p14="http://schemas.microsoft.com/office/powerpoint/2010/main" val="26227203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02358" y="377825"/>
            <a:ext cx="662244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4000" b="1" dirty="0">
                <a:solidFill>
                  <a:schemeClr val="bg2"/>
                </a:solidFill>
                <a:latin typeface="Times New Roman" pitchFamily="18" charset="0"/>
              </a:rPr>
              <a:t>Tomorrow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52400" y="1676400"/>
            <a:ext cx="8763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</a:t>
            </a:r>
          </a:p>
          <a:p>
            <a:pPr marL="285750" indent="-285750" algn="ctr" eaLnBrk="1" hangingPunct="1"/>
            <a:r>
              <a:rPr lang="en-US" sz="3600" b="1" dirty="0">
                <a:solidFill>
                  <a:schemeClr val="bg2"/>
                </a:solidFill>
                <a:latin typeface="Times New Roman" pitchFamily="18" charset="0"/>
              </a:rPr>
              <a:t> Life’s Lock and Keys</a:t>
            </a:r>
          </a:p>
        </p:txBody>
      </p:sp>
    </p:spTree>
    <p:extLst>
      <p:ext uri="{BB962C8B-B14F-4D97-AF65-F5344CB8AC3E}">
        <p14:creationId xmlns:p14="http://schemas.microsoft.com/office/powerpoint/2010/main" val="3829716210"/>
      </p:ext>
    </p:extLst>
  </p:cSld>
  <p:clrMapOvr>
    <a:masterClrMapping/>
  </p:clrMapOvr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4229</TotalTime>
  <Words>3935</Words>
  <Application>Microsoft Office PowerPoint</Application>
  <PresentationFormat>On-screen Show (4:3)</PresentationFormat>
  <Paragraphs>621</Paragraphs>
  <Slides>126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126</vt:i4>
      </vt:variant>
    </vt:vector>
  </HeadingPairs>
  <TitlesOfParts>
    <vt:vector size="133" baseType="lpstr">
      <vt:lpstr>Arial</vt:lpstr>
      <vt:lpstr>Arial Black</vt:lpstr>
      <vt:lpstr>DejaVu Sans</vt:lpstr>
      <vt:lpstr>Times</vt:lpstr>
      <vt:lpstr>Times New Roman</vt:lpstr>
      <vt:lpstr>Wingdings</vt:lpstr>
      <vt:lpstr>Pixel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DeVry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Photosynthesis?</dc:title>
  <dc:creator>Chandra</dc:creator>
  <cp:lastModifiedBy>Emanis</cp:lastModifiedBy>
  <cp:revision>507</cp:revision>
  <dcterms:created xsi:type="dcterms:W3CDTF">2006-01-13T23:40:09Z</dcterms:created>
  <dcterms:modified xsi:type="dcterms:W3CDTF">2018-07-10T13:51:02Z</dcterms:modified>
</cp:coreProperties>
</file>